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1248" r:id="rId4"/>
    <p:sldId id="1249" r:id="rId5"/>
    <p:sldId id="1197" r:id="rId6"/>
    <p:sldId id="1295" r:id="rId7"/>
    <p:sldId id="1239" r:id="rId8"/>
    <p:sldId id="1196" r:id="rId9"/>
    <p:sldId id="1269" r:id="rId10"/>
    <p:sldId id="1274" r:id="rId11"/>
    <p:sldId id="1275" r:id="rId12"/>
    <p:sldId id="1282" r:id="rId13"/>
    <p:sldId id="1276" r:id="rId14"/>
    <p:sldId id="1277" r:id="rId15"/>
    <p:sldId id="1278" r:id="rId16"/>
    <p:sldId id="1279" r:id="rId17"/>
    <p:sldId id="1280" r:id="rId18"/>
    <p:sldId id="1281" r:id="rId19"/>
    <p:sldId id="1270" r:id="rId20"/>
    <p:sldId id="1220" r:id="rId21"/>
    <p:sldId id="1273" r:id="rId22"/>
    <p:sldId id="1265" r:id="rId23"/>
    <p:sldId id="1271" r:id="rId24"/>
    <p:sldId id="1266" r:id="rId25"/>
    <p:sldId id="1288" r:id="rId26"/>
    <p:sldId id="1232" r:id="rId27"/>
    <p:sldId id="1241" r:id="rId28"/>
    <p:sldId id="1242" r:id="rId29"/>
    <p:sldId id="1289" r:id="rId30"/>
    <p:sldId id="1290" r:id="rId31"/>
    <p:sldId id="1119" r:id="rId3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2" name="Yazar" initials="Y" lastIdx="0" clrIdx="1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E6"/>
    <a:srgbClr val="FF9900"/>
    <a:srgbClr val="FF9966"/>
    <a:srgbClr val="FFCC00"/>
    <a:srgbClr val="CC0000"/>
    <a:srgbClr val="CCCC00"/>
    <a:srgbClr val="3366FF"/>
    <a:srgbClr val="996600"/>
    <a:srgbClr val="CC9900"/>
    <a:srgbClr val="9A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84186" autoAdjust="0"/>
  </p:normalViewPr>
  <p:slideViewPr>
    <p:cSldViewPr snapToGrid="0">
      <p:cViewPr varScale="1">
        <p:scale>
          <a:sx n="61" d="100"/>
          <a:sy n="61" d="100"/>
        </p:scale>
        <p:origin x="-136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commentAuthors" Target="commentAuthor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7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tr-TR" smtClean="0"/>
              <a:pPr/>
              <a:t>31.01.2017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3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7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tr-TR" smtClean="0"/>
              <a:pPr/>
              <a:t>31.01.2017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3507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3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7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9039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8003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6431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6913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tr-T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655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tr-T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339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040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2574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308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6605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19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238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6270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6117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25028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72906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14250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1529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0750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58014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67897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67897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29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678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27330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30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42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52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52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85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550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276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706C7-F2C3-48B6-8A22-C484D800B5D4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365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1795131"/>
            <a:ext cx="12188824" cy="46730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18" y="202478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latin typeface="Georgia" panose="02040502050405020303" pitchFamily="18" charset="0"/>
              </a:defRPr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06" y="206925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7" y="110510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6" y="0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868" y="85343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868" y="85343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Dikdörtgen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7" name="Dikdörtgen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92" y="137160"/>
            <a:ext cx="972314" cy="97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Dikdörtgen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Dikdörtgen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Dikdörtgen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  <p:sp>
          <p:nvSpPr>
            <p:cNvPr id="8" name="Dikdörtgen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tr-TR" dirty="0"/>
            </a:p>
          </p:txBody>
        </p:sp>
      </p:grp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1" y="2343705"/>
            <a:ext cx="12191999" cy="3373919"/>
          </a:xfrm>
        </p:spPr>
        <p:txBody>
          <a:bodyPr anchor="ctr">
            <a:normAutofit fontScale="90000"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600" dirty="0">
                <a:solidFill>
                  <a:srgbClr val="C00000"/>
                </a:solidFill>
              </a:rPr>
              <a:t>CAZİBE MERKEZLERİ </a:t>
            </a:r>
            <a:r>
              <a:rPr lang="tr-TR" sz="3600" dirty="0" smtClean="0">
                <a:solidFill>
                  <a:srgbClr val="C00000"/>
                </a:solidFill>
              </a:rPr>
              <a:t>PROGRAMI</a:t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dirty="0" smtClean="0">
                <a:solidFill>
                  <a:srgbClr val="C00000"/>
                </a:solidFill>
              </a:rPr>
              <a:t>BİLGİLENDİRME </a:t>
            </a:r>
            <a:r>
              <a:rPr lang="tr-TR" sz="3600" dirty="0" smtClean="0">
                <a:solidFill>
                  <a:srgbClr val="C00000"/>
                </a:solidFill>
              </a:rPr>
              <a:t>SUNUMU</a:t>
            </a:r>
            <a:r>
              <a:rPr lang="tr-TR" sz="3600" dirty="0" smtClean="0">
                <a:solidFill>
                  <a:srgbClr val="705300"/>
                </a:solidFill>
              </a:rPr>
              <a:t/>
            </a:r>
            <a:br>
              <a:rPr lang="tr-TR" sz="3600" dirty="0" smtClean="0">
                <a:solidFill>
                  <a:srgbClr val="705300"/>
                </a:solidFill>
              </a:rPr>
            </a:br>
            <a:endParaRPr lang="tr-TR" sz="3600" dirty="0">
              <a:solidFill>
                <a:srgbClr val="705300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501514" y="4916774"/>
            <a:ext cx="9763116" cy="220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4000" b="1">
                <a:solidFill>
                  <a:srgbClr val="70530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10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832778"/>
              </p:ext>
            </p:extLst>
          </p:nvPr>
        </p:nvGraphicFramePr>
        <p:xfrm>
          <a:off x="683474" y="1372892"/>
          <a:ext cx="10736825" cy="47512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5123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208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8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Desteği: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desteğine konu yatırımların,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tesisini taşıyan yatırımcıların, 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 yatırımlarının,</a:t>
                      </a:r>
                    </a:p>
                    <a:p>
                      <a:pPr marL="800100" marR="0" lvl="1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 merkezi yatırımlarının,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ihtiyacını karşılamak amacıyla uygulanır.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97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11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19145"/>
              </p:ext>
            </p:extLst>
          </p:nvPr>
        </p:nvGraphicFramePr>
        <p:xfrm>
          <a:off x="683474" y="1372892"/>
          <a:ext cx="10736825" cy="475120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5123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208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İmalat</a:t>
                      </a: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sanayiinde faaliyet gösteren ve Bina Yapımı Desteğinden faydalandırılacak yatırımcılar için:</a:t>
                      </a:r>
                    </a:p>
                    <a:p>
                      <a:pPr marL="914400" marR="0" lvl="1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OSB içindeki boş parseller, </a:t>
                      </a:r>
                    </a:p>
                    <a:p>
                      <a:pPr marL="914400" marR="0" lvl="1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OSB’de uygun parsel bulunmaması halinde hazineye ait arsalar,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üzerinde fabrika binası yapılmak üzere YİKOB veya İl Özel İdaresine devredilir. </a:t>
                      </a:r>
                    </a:p>
                    <a:p>
                      <a:pPr marL="914400" marR="0" lvl="1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r-TR" sz="2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15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12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98268"/>
              </p:ext>
            </p:extLst>
          </p:nvPr>
        </p:nvGraphicFramePr>
        <p:xfrm>
          <a:off x="683474" y="1372892"/>
          <a:ext cx="10736825" cy="59740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5123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208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Bu destek,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 Destek Paketi ve Veri Merkezi Destek Paketi</a:t>
                      </a: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kapsamında uygulandığında:</a:t>
                      </a:r>
                    </a:p>
                    <a:p>
                      <a:pPr marL="914400" marR="0" lvl="1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OSB içindeki boş parseller kullanılmaz, </a:t>
                      </a:r>
                    </a:p>
                    <a:p>
                      <a:pPr marL="914400" marR="0" lvl="1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Hazineye ait arsalar değerlendirilir.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8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Tesisi Taşıma Destek Paketi ve Veri Merkezleri için; </a:t>
                      </a: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Mülkiyeti, YİKOB veya İl Özel İdaresinde olan arsa, yatırımcıya kiralanır, desteğe konu şartları 15 yıl boyunca yerine getirmesi halinde devredilebilir.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8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7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13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84687"/>
              </p:ext>
            </p:extLst>
          </p:nvPr>
        </p:nvGraphicFramePr>
        <p:xfrm>
          <a:off x="793932" y="1169378"/>
          <a:ext cx="10736825" cy="56083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179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ve Üretim Destek Paketi ile Çağrı Merkezi Destek Paketinden desteklenen yatırımların bina ihtiyacının karşılanması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tr-TR" sz="24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 Desteğine konu arsa veya mülkiyeti YİKOB veya İl Özel İdaresine devrolunması kaydıyla yatırımcının arsası üzerinde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maliyeti Banka tarafından belirlenir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inşaatı yatırımcı, YİKOB veya İl Özel İdaresi tarafından yapılır, bedeli </a:t>
                      </a:r>
                      <a:r>
                        <a:rPr lang="tr-TR" sz="24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hakediş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usulüyle ödenir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yapımına ilişkin iş ve işlemler TOKİ aracılığıyla da gerçekleştirilebilir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kern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OSB parseli/arsası kendisine ait imalat sanayii yatırımcıları da mülkiyeti YİKOB/ İl Özel İdaresine devretmek kaydıyla bu destekten faydalanabilir, mülkiyeti devretmeyi tercih etmezse Faizsiz Yatırım Kredisi Desteğinden faydalandırılabilir</a:t>
                      </a:r>
                      <a:r>
                        <a:rPr lang="tr-TR" sz="2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05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14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02255"/>
              </p:ext>
            </p:extLst>
          </p:nvPr>
        </p:nvGraphicFramePr>
        <p:xfrm>
          <a:off x="658760" y="1272745"/>
          <a:ext cx="10736825" cy="55168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179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 Desteği</a:t>
                      </a:r>
                      <a:endParaRPr lang="tr-TR" sz="26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kern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Destek, 20.000 m2 ve 10 milyon TL üst sınırı ile uygulanır, kalanı öz kaynakla karşılanır</a:t>
                      </a:r>
                    </a:p>
                    <a:p>
                      <a:pPr marL="171450" indent="-171450" algn="just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kern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Bina, yatırımcıya rayiç kira bedelinin yüzde 10’u üzerinden kiralanır</a:t>
                      </a:r>
                    </a:p>
                    <a:p>
                      <a:pPr marL="171450" indent="-171450" algn="just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kern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Mülkiyet, taahhütlerin </a:t>
                      </a:r>
                      <a:r>
                        <a:rPr lang="tr-TR" sz="2600" b="1" kern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asgari 15 yıl </a:t>
                      </a:r>
                      <a:r>
                        <a:rPr lang="tr-TR" sz="2600" b="0" kern="12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yerine getirilmesi halinde yatırımcıya devredilir, Çağrı Merkezi Destek Paketi kapsamında inşa edilen binalar devredilmez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Devir bedeli, binanın </a:t>
                      </a:r>
                      <a:r>
                        <a:rPr lang="tr-TR" sz="26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tamamlandığı andaki </a:t>
                      </a:r>
                      <a:r>
                        <a:rPr lang="tr-TR" sz="26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nominal değeri 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üzerinden tahsil edilir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süreci devam eden veya yarım kalmış yatırımlar için, taşınmaz mülkiyeti YİKOB veya </a:t>
                      </a:r>
                      <a:r>
                        <a:rPr lang="tr-TR" sz="2600" b="0" i="0" u="none" strike="noStrike" kern="1200" baseline="0" dirty="0" err="1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İÖİ’ye</a:t>
                      </a: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devredilmezse;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Bina</a:t>
                      </a: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YİKOB/İÖİ tarafından tamamlanır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Maliyetin bina değerine nispetinde mülkiyete ortak olunur</a:t>
                      </a:r>
                      <a:endParaRPr lang="tr-TR" sz="26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4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15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874810"/>
              </p:ext>
            </p:extLst>
          </p:nvPr>
        </p:nvGraphicFramePr>
        <p:xfrm>
          <a:off x="1110079" y="935255"/>
          <a:ext cx="10794876" cy="5715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94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Desteğinden faydalanan yatırımların makine-teçhizatları 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Desteğinden faydalanmayan yatırımcıların bina ve makine-teçhizatları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Yatırımı devam eden veya yarım kalmış üretim tesislerinin makine-teçhizatları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Tesisi Taşıma Desteğinden faydalanan yatırımların, bina ve yeni makine-teçhizatları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ve veri merkezlerinin makine-teçhizatları, donanım-yazılımları ile Veri merkezlerinin binaları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için Faizsiz Yatırım Kredisi Desteği verilebilir.</a:t>
                      </a:r>
                      <a:endParaRPr lang="tr-TR" sz="30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36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16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67688"/>
              </p:ext>
            </p:extLst>
          </p:nvPr>
        </p:nvGraphicFramePr>
        <p:xfrm>
          <a:off x="1110079" y="935255"/>
          <a:ext cx="10794876" cy="547386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94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Kredinin vadesi, azami 2 yıl anapara ödemesiz dönem dahil 6 yıldır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 makine-teçhizat 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kullanımında</a:t>
                      </a:r>
                      <a:r>
                        <a:rPr lang="tr-TR" sz="2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veya</a:t>
                      </a:r>
                      <a:r>
                        <a:rPr lang="tr-TR" sz="2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yerli patente dayalı teknoloji kullanımında 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vade 3 yıl anapara ödemesiz dönem dahil 10 yıldır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Kredinin limiti;</a:t>
                      </a:r>
                    </a:p>
                    <a:p>
                      <a:pPr marL="914400" marR="0" lvl="1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yatırımları için azami 10 milyon TL kredi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Asgari yüzde 30 </a:t>
                      </a:r>
                      <a:r>
                        <a:rPr lang="tr-TR" sz="2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özkaynak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şartı, </a:t>
                      </a:r>
                      <a:r>
                        <a:rPr lang="tr-TR" sz="26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özkaynak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ile orantılı kredi kullanımı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Kullanılmış makine-teçhizata kredi kullandırılmaz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9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17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338658"/>
              </p:ext>
            </p:extLst>
          </p:nvPr>
        </p:nvGraphicFramePr>
        <p:xfrm>
          <a:off x="658760" y="1125755"/>
          <a:ext cx="10736825" cy="54940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 İndirimli İşletme Kredisi Desteği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ve Veri Merkezleri hariç, Program kapsamındaki tüm projeler için uygulanabilir. 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Kredi tutarı; proje bazında Bankaca belirlenir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 yıl anapara ödemesiz dönem dahil 4 yıl vade, 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 makine-teçhizat </a:t>
                      </a: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veya</a:t>
                      </a:r>
                      <a:r>
                        <a:rPr lang="tr-TR" sz="29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yerli patente dayalı teknoloji kullanımında </a:t>
                      </a: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2 yıl ödemesiz 5 yıl vade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 desteği, Banka cari faiz oranının % 50’si kadardır 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0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18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85852"/>
              </p:ext>
            </p:extLst>
          </p:nvPr>
        </p:nvGraphicFramePr>
        <p:xfrm>
          <a:off x="1088136" y="1078994"/>
          <a:ext cx="10663892" cy="510014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3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8153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3200" b="0" dirty="0" smtClean="0">
                          <a:latin typeface="Georgia" panose="02040502050405020303" pitchFamily="18" charset="0"/>
                        </a:rPr>
                        <a:t>B) 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</a:t>
                      </a: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Tesislerini Taşıma Destek Paketi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10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Bu paket kapsamında, yatırımcılar: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Nakdi Taşınma Desteği,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Teşvik Desteği,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Danışmanlık Hizmetleri Desteği, (İlave yatırıma)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Desteği,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 </a:t>
                      </a: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(İlave yatırıma)</a:t>
                      </a:r>
                      <a:endParaRPr lang="tr-TR" sz="3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 İndirimli İşletme Kredisi Desteğinden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faydalandırılabilir.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65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19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79365"/>
              </p:ext>
            </p:extLst>
          </p:nvPr>
        </p:nvGraphicFramePr>
        <p:xfrm>
          <a:off x="658760" y="1125755"/>
          <a:ext cx="10736825" cy="56083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Tesislerini Taşıma Desteği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Bankanın taşınmasını uygun göreceği üretim tesisini CMP illerine taşıyan yatırımcılara, 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Asgari 2 yıldır faaliyetlerini sürdürmek ve 2 yıl içinde taşınmak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Taşındığı ilde asgari 200 kişi istihdam etmek kaydıyla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İşletme başına </a:t>
                      </a:r>
                      <a:r>
                        <a:rPr lang="tr-TR" sz="2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1 milyon TL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’ye kadar </a:t>
                      </a:r>
                      <a:r>
                        <a:rPr lang="tr-TR" sz="2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Nakdi Taşınma Desteği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Tesisini taşıyan yatırımcıların yatırımları yeni yatırım kabul edilir </a:t>
                      </a:r>
                      <a:r>
                        <a:rPr lang="tr-TR" sz="2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taşındığı bölgenin istihdama yönelik teşviklerinden</a:t>
                      </a:r>
                      <a:r>
                        <a:rPr lang="tr-TR" sz="2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yararlandırılır</a:t>
                      </a:r>
                      <a:endParaRPr lang="tr-TR" sz="2600" b="0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 </a:t>
                      </a:r>
                      <a:r>
                        <a:rPr lang="tr-TR" sz="2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Desteğinden </a:t>
                      </a:r>
                      <a:r>
                        <a:rPr lang="tr-TR" sz="2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faydalandırılabilir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Yatırımcılara, bina ve yeni makine-teçhizat yatırımları için </a:t>
                      </a:r>
                      <a:r>
                        <a:rPr lang="tr-TR" sz="2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</a:t>
                      </a:r>
                      <a:r>
                        <a:rPr lang="tr-TR" sz="2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verilebilir</a:t>
                      </a:r>
                    </a:p>
                    <a:p>
                      <a:pPr marL="28575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 İndirimli İşletme Kredisi Desteği </a:t>
                      </a:r>
                      <a:r>
                        <a:rPr lang="tr-TR" sz="2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verilebilir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54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</a:t>
            </a:fld>
            <a:endParaRPr lang="tr-TR" dirty="0"/>
          </a:p>
        </p:txBody>
      </p:sp>
      <p:pic>
        <p:nvPicPr>
          <p:cNvPr id="7" name="İçerik Yer Tutucusu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4357" y="930304"/>
            <a:ext cx="9851691" cy="58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 7"/>
          <p:cNvGrpSpPr/>
          <p:nvPr/>
        </p:nvGrpSpPr>
        <p:grpSpPr>
          <a:xfrm>
            <a:off x="9715933" y="2194084"/>
            <a:ext cx="494612" cy="498771"/>
            <a:chOff x="6409320" y="3573016"/>
            <a:chExt cx="360040" cy="360040"/>
          </a:xfrm>
        </p:grpSpPr>
        <p:sp>
          <p:nvSpPr>
            <p:cNvPr id="9" name="Oval 8"/>
            <p:cNvSpPr/>
            <p:nvPr/>
          </p:nvSpPr>
          <p:spPr>
            <a:xfrm>
              <a:off x="6409320" y="3573016"/>
              <a:ext cx="360040" cy="360040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6485520" y="3645024"/>
              <a:ext cx="207640" cy="216024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1" name="Grup 10"/>
          <p:cNvGrpSpPr/>
          <p:nvPr/>
        </p:nvGrpSpPr>
        <p:grpSpPr>
          <a:xfrm>
            <a:off x="9949318" y="3472967"/>
            <a:ext cx="518961" cy="510637"/>
            <a:chOff x="6409320" y="3573016"/>
            <a:chExt cx="360040" cy="360040"/>
          </a:xfrm>
        </p:grpSpPr>
        <p:sp>
          <p:nvSpPr>
            <p:cNvPr id="12" name="Oval 11"/>
            <p:cNvSpPr/>
            <p:nvPr/>
          </p:nvSpPr>
          <p:spPr>
            <a:xfrm>
              <a:off x="6409320" y="3573016"/>
              <a:ext cx="360040" cy="360040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485520" y="3645024"/>
              <a:ext cx="207640" cy="216024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5" name="Grup 14"/>
          <p:cNvGrpSpPr/>
          <p:nvPr/>
        </p:nvGrpSpPr>
        <p:grpSpPr>
          <a:xfrm>
            <a:off x="8132994" y="4112102"/>
            <a:ext cx="573679" cy="563265"/>
            <a:chOff x="6409320" y="3573016"/>
            <a:chExt cx="360040" cy="360040"/>
          </a:xfrm>
        </p:grpSpPr>
        <p:sp>
          <p:nvSpPr>
            <p:cNvPr id="16" name="Oval 15"/>
            <p:cNvSpPr/>
            <p:nvPr/>
          </p:nvSpPr>
          <p:spPr>
            <a:xfrm>
              <a:off x="6409320" y="3573016"/>
              <a:ext cx="360040" cy="360040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485520" y="3645024"/>
              <a:ext cx="207640" cy="216024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" name="Grup 17"/>
          <p:cNvGrpSpPr/>
          <p:nvPr/>
        </p:nvGrpSpPr>
        <p:grpSpPr>
          <a:xfrm>
            <a:off x="7542370" y="3508180"/>
            <a:ext cx="407025" cy="395210"/>
            <a:chOff x="6409320" y="3573016"/>
            <a:chExt cx="360040" cy="360040"/>
          </a:xfrm>
        </p:grpSpPr>
        <p:sp>
          <p:nvSpPr>
            <p:cNvPr id="19" name="Oval 18"/>
            <p:cNvSpPr/>
            <p:nvPr/>
          </p:nvSpPr>
          <p:spPr>
            <a:xfrm>
              <a:off x="6409320" y="3573016"/>
              <a:ext cx="360040" cy="360040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6485520" y="3645024"/>
              <a:ext cx="207640" cy="216024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1" name="Grup 20"/>
          <p:cNvGrpSpPr/>
          <p:nvPr/>
        </p:nvGrpSpPr>
        <p:grpSpPr>
          <a:xfrm>
            <a:off x="8817070" y="2484398"/>
            <a:ext cx="573414" cy="576856"/>
            <a:chOff x="6409320" y="3573016"/>
            <a:chExt cx="360040" cy="360040"/>
          </a:xfrm>
        </p:grpSpPr>
        <p:sp>
          <p:nvSpPr>
            <p:cNvPr id="22" name="Oval 21"/>
            <p:cNvSpPr/>
            <p:nvPr/>
          </p:nvSpPr>
          <p:spPr>
            <a:xfrm>
              <a:off x="6409320" y="3573016"/>
              <a:ext cx="360040" cy="360040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485520" y="3645024"/>
              <a:ext cx="207640" cy="216024"/>
            </a:xfrm>
            <a:prstGeom prst="ellipse">
              <a:avLst/>
            </a:prstGeom>
            <a:noFill/>
            <a:ln w="28575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3" name="Başlık 12"/>
          <p:cNvSpPr>
            <a:spLocks noGrp="1"/>
          </p:cNvSpPr>
          <p:nvPr>
            <p:ph type="title"/>
          </p:nvPr>
        </p:nvSpPr>
        <p:spPr>
          <a:xfrm>
            <a:off x="1341120" y="237340"/>
            <a:ext cx="9509760" cy="96471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rgbClr val="705300"/>
                </a:solidFill>
              </a:rPr>
              <a:t>CAZİBE MERKEZLERİ VE ÇEVRE </a:t>
            </a:r>
            <a:r>
              <a:rPr lang="tr-TR" dirty="0" smtClean="0">
                <a:solidFill>
                  <a:srgbClr val="705300"/>
                </a:solidFill>
              </a:rPr>
              <a:t>İLLER</a:t>
            </a:r>
            <a:br>
              <a:rPr lang="tr-TR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DAA100"/>
                </a:solidFill>
              </a:rPr>
              <a:t>(5 BÖLGE, 8 MERKEZ VE 23 İL)</a:t>
            </a:r>
            <a:endParaRPr lang="tr-TR" sz="3100" dirty="0">
              <a:solidFill>
                <a:srgbClr val="DAA100"/>
              </a:solidFill>
            </a:endParaRPr>
          </a:p>
        </p:txBody>
      </p:sp>
      <p:pic>
        <p:nvPicPr>
          <p:cNvPr id="24" name="Resim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4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20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754516"/>
              </p:ext>
            </p:extLst>
          </p:nvPr>
        </p:nvGraphicFramePr>
        <p:xfrm>
          <a:off x="1088136" y="1078994"/>
          <a:ext cx="10663892" cy="510014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3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8153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3200" b="0" dirty="0" smtClean="0">
                          <a:latin typeface="Georgia" panose="02040502050405020303" pitchFamily="18" charset="0"/>
                        </a:rPr>
                        <a:t>C</a:t>
                      </a: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) </a:t>
                      </a: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 Destek Paketi</a:t>
                      </a: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: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210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Bu paket kapsamında yatırımcılar: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Bina Tahsis Desteği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Fiber İletişim Altyapısı Desteği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Personel Eğitim Desteği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 Desteği</a:t>
                      </a:r>
                    </a:p>
                    <a:p>
                      <a:pPr marL="514350" lvl="0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 ile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faydalandırılabilir.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65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21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676725"/>
              </p:ext>
            </p:extLst>
          </p:nvPr>
        </p:nvGraphicFramePr>
        <p:xfrm>
          <a:off x="658760" y="1125755"/>
          <a:ext cx="10736825" cy="547386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</a:t>
                      </a: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 Yatırım Desteği</a:t>
                      </a:r>
                      <a:endParaRPr lang="tr-TR" sz="3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Asgari 200 kişi istihdam 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ve hizmet sözleşmesi yapmış olma 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şartı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Atıl kamu binalarının tahsis</a:t>
                      </a:r>
                      <a:r>
                        <a:rPr lang="tr-TR" sz="24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ine imkan veren 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Bina Tahsisi Desteği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Fiber İletişim 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Altyapısı 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desteği: İlk kurulum maliyetleri</a:t>
                      </a:r>
                      <a:endParaRPr lang="tr-TR" sz="240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Kurulum aşamasında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Personel Eğitim Desteği </a:t>
                      </a:r>
                      <a:r>
                        <a:rPr lang="tr-TR" sz="24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(personel başına en fazla 2.500 TL)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Yatırım Yeri Tahsisi Desteği 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ve 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Bina Yapımı Desteği: 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Yatırım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yeri ve bina m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ülkiyeti İl Özel İdaresi veya </a:t>
                      </a:r>
                      <a:r>
                        <a:rPr lang="tr-TR" sz="2400" dirty="0" err="1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YİKOB’da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kalır,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devredilmez</a:t>
                      </a:r>
                      <a:endParaRPr lang="tr-TR" sz="2400" b="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Makine-teçhizat,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yazılım-donanım için 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Faizsiz Yatırım Kredisi Desteği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Taahhüt edilen istihdam başına 4.000 TL' </a:t>
                      </a:r>
                      <a:r>
                        <a:rPr lang="tr-TR" sz="2400" b="0" baseline="0" dirty="0" err="1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</a:t>
                      </a:r>
                      <a:r>
                        <a:rPr lang="tr-TR" sz="24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, bina yatırımları için azami 10 milyon TL’ </a:t>
                      </a:r>
                      <a:r>
                        <a:rPr lang="tr-TR" sz="2400" b="0" baseline="0" dirty="0" err="1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na</a:t>
                      </a:r>
                      <a:r>
                        <a:rPr lang="tr-TR" sz="24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kadar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7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22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58486"/>
              </p:ext>
            </p:extLst>
          </p:nvPr>
        </p:nvGraphicFramePr>
        <p:xfrm>
          <a:off x="1088136" y="1078993"/>
          <a:ext cx="10663892" cy="563209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3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808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3200" b="0" dirty="0" smtClean="0">
                          <a:latin typeface="Georgia" panose="02040502050405020303" pitchFamily="18" charset="0"/>
                        </a:rPr>
                        <a:t>D) </a:t>
                      </a: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 Merkezleri Yatırım ve Enerji Destek Paketi</a:t>
                      </a: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: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297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Bu</a:t>
                      </a:r>
                      <a:r>
                        <a:rPr lang="tr-TR" sz="32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paket kapsamında yatırımcılar,</a:t>
                      </a:r>
                      <a:endParaRPr lang="tr-TR" sz="3200" b="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514350" lvl="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Veri Merkezi Enerji Desteği</a:t>
                      </a:r>
                    </a:p>
                    <a:p>
                      <a:pPr marL="514350" lvl="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Fiber İletişim Altyapısı Desteği</a:t>
                      </a:r>
                      <a:endParaRPr lang="tr-TR" sz="3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514350" lvl="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Tahsisi Desteği ile</a:t>
                      </a:r>
                    </a:p>
                    <a:p>
                      <a:pPr marL="514350" lvl="0" indent="-51435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Desteğinden 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faydalandırılabilir.</a:t>
                      </a:r>
                      <a:endParaRPr lang="tr-TR" sz="3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2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23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846311"/>
              </p:ext>
            </p:extLst>
          </p:nvPr>
        </p:nvGraphicFramePr>
        <p:xfrm>
          <a:off x="658760" y="955277"/>
          <a:ext cx="10736825" cy="547386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36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78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 </a:t>
                      </a: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Merkezi Yatırım Desteği</a:t>
                      </a:r>
                      <a:endParaRPr lang="tr-TR" sz="3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9474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Ulaştırma,</a:t>
                      </a:r>
                      <a:r>
                        <a:rPr lang="tr-TR" sz="2400" baseline="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 Denizcilik ve Haberleşme Bakanlığının olumlu görüşü üzerine;</a:t>
                      </a:r>
                      <a:endParaRPr lang="tr-TR" sz="2400" dirty="0" smtClean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Asgari 5.000 m</a:t>
                      </a:r>
                      <a:r>
                        <a:rPr lang="tr-TR" sz="2400" baseline="300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2</a:t>
                      </a:r>
                      <a:r>
                        <a:rPr lang="tr-TR" sz="24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 beyaz alan,</a:t>
                      </a:r>
                      <a:r>
                        <a:rPr lang="tr-TR" sz="2400" baseline="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tr-TR" sz="24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TIER-3 (hizmet süreklilik standardı) veya üstü seviye</a:t>
                      </a:r>
                      <a:r>
                        <a:rPr lang="tr-TR" sz="2400" baseline="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de veri merkezi</a:t>
                      </a:r>
                      <a:r>
                        <a:rPr lang="tr-TR" sz="24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</a:rPr>
                        <a:t>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Elektrik enerjisi maliyetlerinin KDV hariç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yüzde 30’unun </a:t>
                      </a:r>
                      <a:r>
                        <a:rPr lang="tr-TR" sz="24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10</a:t>
                      </a:r>
                      <a:r>
                        <a:rPr lang="tr-TR" sz="24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yıl süreyle karşılanmasını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tr-TR" sz="24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kapsayan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Veri Merkezi Enerji Desteği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Fiber İletişim A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ltyapısı 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desteği: İlk kurulum maliyeti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Yatırım Yeri Tahsisi Desteği 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kapsamında yatırım yeri tahsis edilir ve 15 yılın sonunda emlak vergisine esas bedel karşılığında devredilir</a:t>
                      </a:r>
                      <a:endParaRPr lang="tr-TR" sz="240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Kredide asgari yüzde 30 öz kaynak şartı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Makine-teçhizat,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yazılım-donanım için 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Faizsiz Yatırım Kredisi Desteği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55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24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824809"/>
              </p:ext>
            </p:extLst>
          </p:nvPr>
        </p:nvGraphicFramePr>
        <p:xfrm>
          <a:off x="583423" y="1102251"/>
          <a:ext cx="11445819" cy="560513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6732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Yararlanma Koşulları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601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İmalat Sanayii: Asgari sabit yatırım tutarı  2 milyon TL, asgari istihdam 30 kişi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 yeni yatırımı: Asgari istihdam 200 kişi, hizmet sözleşmesi yapmış olma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 Merkezi: Asgari 5000 m2 beyaz alan, ANSI/TIA-942’ye göre TIER-3 veya üstü seviyede olma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Tesisi Taşıma Destek Paketi: Son iki yıl üretimi sürdürmüş olma, taşındıktan sonra asgari 200 kişi istihdam, iki yıl içinde taşınma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Kredilendirilecek yatırımın asgari yüzde 30’unun öz kaynaklardan karşılanması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OSB dışında arsaların altyapı giderleri karşılanmaz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89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25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640184"/>
              </p:ext>
            </p:extLst>
          </p:nvPr>
        </p:nvGraphicFramePr>
        <p:xfrm>
          <a:off x="583423" y="1102251"/>
          <a:ext cx="11445819" cy="5715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6732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Temel Değerlendirme ve Öncelik Kriterleri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601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Sağlanacak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istihdam sayısı</a:t>
                      </a: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İthal ikamesi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ürün üretimi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İhracat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potansiyelinin olması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Yatırımın ileri geri bağlantıları ile diğer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alt sektörleri tetikleyecek nitelikte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olması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Ar-Ge ve yenilik </a:t>
                      </a: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içermesi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makine/teçhizat kullanımı,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yerli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teknoloji kullanımı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Fizibilite raporuna dayalı teknik, ekonomik ve mali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sürdürülebilirlik</a:t>
                      </a:r>
                      <a:endParaRPr lang="tr-TR" sz="2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İllerde ve bölgelerde arz ve talep dengesi gözetilerek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atıl kapasite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oluşturulmaması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Optimum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ölçeğinin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gözetilmesi</a:t>
                      </a:r>
                      <a:endParaRPr lang="tr-TR" sz="2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Proje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ile ilgili alanda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tecrübe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ve/veya 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kurumsal kapasiteye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sahip olmak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İmalat sanayii yatırımlarında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organize sanayi bölgelerine öncelik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Yatırımcının</a:t>
                      </a:r>
                      <a:r>
                        <a:rPr lang="tr-TR" sz="2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mali gücü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9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26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615160"/>
              </p:ext>
            </p:extLst>
          </p:nvPr>
        </p:nvGraphicFramePr>
        <p:xfrm>
          <a:off x="583423" y="1126104"/>
          <a:ext cx="11445819" cy="518170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5670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Teminat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02586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 ile birlikte Faizsiz Yatırım Kredisi</a:t>
                      </a:r>
                      <a:r>
                        <a:rPr lang="tr-TR" sz="27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Desteğinde</a:t>
                      </a: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sadece </a:t>
                      </a:r>
                      <a:r>
                        <a:rPr lang="tr-TR" sz="27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makine- teçhizat teminat olarak </a:t>
                      </a: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alınır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Desteğinden</a:t>
                      </a:r>
                      <a:r>
                        <a:rPr lang="tr-TR" sz="27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yararlanmaksızın s</a:t>
                      </a: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adece Faizsiz Yatırım Kredisi Desteğinden faydalanan yatırımlarda</a:t>
                      </a:r>
                      <a:r>
                        <a:rPr lang="tr-TR" sz="27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7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ve makine-teçhizat teminat</a:t>
                      </a:r>
                      <a:r>
                        <a:rPr lang="tr-TR" sz="2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olarak alınır</a:t>
                      </a: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</a:t>
                      </a:r>
                      <a:r>
                        <a:rPr lang="tr-TR" sz="27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yatırımlarında </a:t>
                      </a:r>
                      <a:r>
                        <a:rPr lang="tr-TR" sz="2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makine-teçhizat teminat </a:t>
                      </a:r>
                      <a:r>
                        <a:rPr lang="tr-TR" sz="27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olarak alınır</a:t>
                      </a:r>
                      <a:endParaRPr lang="tr-TR" sz="2700" kern="120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lvl="0" indent="-285750" algn="just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 merkezi yatırımlarında bina,</a:t>
                      </a:r>
                      <a:r>
                        <a:rPr lang="tr-TR" sz="27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makine ve teçhizat teminatın yüzde 80’i kabul edilir, kredinin yüzde 20’si için </a:t>
                      </a:r>
                      <a:r>
                        <a:rPr lang="tr-TR" sz="27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ilave teminat alınır.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0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27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63737"/>
              </p:ext>
            </p:extLst>
          </p:nvPr>
        </p:nvGraphicFramePr>
        <p:xfrm>
          <a:off x="583423" y="1126104"/>
          <a:ext cx="11445819" cy="559769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5670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Kira Sözleşmesi ve Kira Bedeli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18576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Desteğinde binalar, çağrı ve veri merkezlerine yönelik Yatırım Yeri Tahsisi Desteğinde arsalar yatırımcıya kira karşılığında kullandırılır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Kira sözleşmesi yatırımcıyla YİKOB veya İl Özel İdaresi arasında imzalanır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Kira bedeli </a:t>
                      </a:r>
                      <a:r>
                        <a:rPr lang="tr-TR" sz="26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SPK lisanslı gayrimenkul değerleme şirketlerince belirlenecek rayiç kira bedelinin yüzde 10’u şeklinde uygulanır ve her yıl yeniden değerleme değer artış oranı nispetinde artırılır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6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Kira gelirleri Program Hesabına</a:t>
                      </a:r>
                      <a:r>
                        <a:rPr lang="tr-TR" sz="2600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gelir kaydedilir</a:t>
                      </a:r>
                      <a:endParaRPr lang="tr-TR" sz="2600" b="0" i="0" u="none" strike="noStrike" kern="1200" baseline="0" dirty="0" smtClean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9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28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567340"/>
              </p:ext>
            </p:extLst>
          </p:nvPr>
        </p:nvGraphicFramePr>
        <p:xfrm>
          <a:off x="454430" y="1153074"/>
          <a:ext cx="11445819" cy="526381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2032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Başvuru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Belgeleri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4697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Başvuru Dilekçesi,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Başvuru Formu,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Genel Taahhütname,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Nüfus Cüzdanı Fotokopileri (Yatırımcı, Ortak ve YK Üyeleri)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En son tarihli Genel Kurul Toplantısına ilişkin tutanak ve </a:t>
                      </a:r>
                      <a:r>
                        <a:rPr lang="tr-TR" sz="2200" b="0" i="0" u="none" strike="noStrike" kern="1200" baseline="0" dirty="0" err="1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Hazirun</a:t>
                      </a: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Cetveli, Yetki Belgesi, İmza Sirküleri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 ve Var ise Tüzel Kişi Ortağa Ait, Vergi Dairesinden ve SGK’ dan Alınmış Borç Durumunu Gösteren Yazı Asılları veya E-Borç Belgeleri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5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29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289277"/>
              </p:ext>
            </p:extLst>
          </p:nvPr>
        </p:nvGraphicFramePr>
        <p:xfrm>
          <a:off x="459439" y="1141242"/>
          <a:ext cx="11445819" cy="552302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445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1682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Başvuru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Belgeleri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43909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Yatırımcı ve Var ise Tüzel Kişi Ortağa Ait, Vergi Dairesi Onaylı Son İki Yıla Ait Kurumlar/Gelir Vergisi Beyannameleri (Bilanço ve Gelir Tablosu Verilerini de İçerecek Şekilde)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Destek Konusu Yatırıma İlişkin İlgili Kurum ve Kuruluşlardan Alınmış İzin, Ruhsat, Lisans, ÇED Belgesi, Anlaşma, Proje, vb.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Fizibilite Raporu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(Var ise) </a:t>
                      </a: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veya Yatırıma/Projeye İlişkin Özet Bilgi</a:t>
                      </a:r>
                    </a:p>
                    <a:p>
                      <a:pPr marL="285750" lvl="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200" b="0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Yıllık Faaliyet Raporu </a:t>
                      </a:r>
                      <a:r>
                        <a:rPr lang="tr-TR" sz="22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(Var ise)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1341120" y="372988"/>
            <a:ext cx="950976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5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3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779043"/>
              </p:ext>
            </p:extLst>
          </p:nvPr>
        </p:nvGraphicFramePr>
        <p:xfrm>
          <a:off x="1179871" y="1130709"/>
          <a:ext cx="9635614" cy="483484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9635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241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Cazibe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Merkezleri Programı Kapsamındaki İller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5723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3000" b="0" dirty="0" smtClean="0">
                          <a:latin typeface="Georgia" panose="02040502050405020303" pitchFamily="18" charset="0"/>
                        </a:rPr>
                        <a:t>Şanlıurfa,</a:t>
                      </a:r>
                      <a:r>
                        <a:rPr lang="tr-TR" sz="3000" b="0" baseline="0" dirty="0" smtClean="0">
                          <a:latin typeface="Georgia" panose="02040502050405020303" pitchFamily="18" charset="0"/>
                        </a:rPr>
                        <a:t> Diyarbakır, Mardin, Batman, Siirt, Şırnak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3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Malatya, Elazığ, Adıyaman, Bingöl, Tunceli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3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Van, Bitlis, Hakkari, Muş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3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Kars, Ağrı, Ardahan, Iğdır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3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Erzurum, Bayburt, Erzincan, Gümüşhane</a:t>
                      </a:r>
                    </a:p>
                    <a:p>
                      <a:pPr marL="40005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805913" y="2231756"/>
            <a:ext cx="10275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/>
              <a:t>Detaylı Bilgilendirme </a:t>
            </a:r>
            <a:r>
              <a:rPr lang="tr-TR" sz="4400" b="1" dirty="0" smtClean="0"/>
              <a:t>ve Başvurular İçin</a:t>
            </a:r>
            <a:r>
              <a:rPr lang="tr-TR" sz="4400" b="1" dirty="0"/>
              <a:t>; </a:t>
            </a:r>
            <a:r>
              <a:rPr lang="tr-TR" sz="4400" b="1" dirty="0">
                <a:solidFill>
                  <a:srgbClr val="FF0000"/>
                </a:solidFill>
              </a:rPr>
              <a:t>https://basvuru.kalkinma.com.tr/</a:t>
            </a:r>
            <a:endParaRPr lang="tr-TR" sz="4400" b="1" dirty="0">
              <a:solidFill>
                <a:srgbClr val="FF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72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4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891330"/>
              </p:ext>
            </p:extLst>
          </p:nvPr>
        </p:nvGraphicFramePr>
        <p:xfrm>
          <a:off x="906450" y="1130708"/>
          <a:ext cx="10662698" cy="548209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26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577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Kanuni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Dayanak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5481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tr-TR" sz="2400" b="1" dirty="0" smtClean="0">
                          <a:latin typeface="Georgia" panose="02040502050405020303" pitchFamily="18" charset="0"/>
                        </a:rPr>
                        <a:t>22</a:t>
                      </a:r>
                      <a:r>
                        <a:rPr lang="tr-TR" sz="2400" b="1" baseline="0" dirty="0" smtClean="0">
                          <a:latin typeface="Georgia" panose="02040502050405020303" pitchFamily="18" charset="0"/>
                        </a:rPr>
                        <a:t> Kasım 2016 tarihli Resmi </a:t>
                      </a:r>
                      <a:r>
                        <a:rPr lang="tr-TR" sz="2400" b="1" baseline="0" dirty="0" err="1" smtClean="0">
                          <a:latin typeface="Georgia" panose="02040502050405020303" pitchFamily="18" charset="0"/>
                        </a:rPr>
                        <a:t>Gazete’de</a:t>
                      </a:r>
                      <a:r>
                        <a:rPr lang="tr-TR" sz="2400" b="1" baseline="0" dirty="0" smtClean="0">
                          <a:latin typeface="Georgia" panose="02040502050405020303" pitchFamily="18" charset="0"/>
                        </a:rPr>
                        <a:t> yayımlanan 678 sayılı Kanun Hükmünde Kararname ile;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4456 sayılı Türkiye Kalkınma Bankası Anonim Şirketi Kuruluşu Hakkında Kanuna, Cazibe Merkezleri Programının uygulanmasına ilişkin madde eklenmiş,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4734 sayılı Kamu İhale Kanununa, kamu alımlarının bölgesel kalkınma ve teknolojik gelişme amaçlı kullanımına ilişkin madde eklenmiş,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11 Ocak 2017 Tarihli ve 29945 Sayılı Resmî Gazete ile Uygulama Usul ve Esasları 2016/9596 sayılı karar ile belirlenmiştir,</a:t>
                      </a:r>
                      <a:endParaRPr lang="tr-TR" sz="2400" b="0" dirty="0" smtClean="0">
                        <a:latin typeface="Georgia" panose="02040502050405020303" pitchFamily="18" charset="0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62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5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611044"/>
              </p:ext>
            </p:extLst>
          </p:nvPr>
        </p:nvGraphicFramePr>
        <p:xfrm>
          <a:off x="906450" y="1130708"/>
          <a:ext cx="10662698" cy="547125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26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577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Bilgilendirme ve Çağrı Dönemi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548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Başbakanımız tarafından 4 Eylül 2016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tarihinde Yatırım-Destek Hamlesi kapsamında Diyarbakır’da açıklanmıştır.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tr-TR" sz="2400" b="0" baseline="0" dirty="0" smtClean="0">
                        <a:latin typeface="Georgia" panose="02040502050405020303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r-TR" sz="2400" b="0" dirty="0" smtClean="0">
                          <a:latin typeface="Georgia" panose="02040502050405020303" pitchFamily="18" charset="0"/>
                        </a:rPr>
                        <a:t>Başbakanımız tarafından 24 Ocak 2017</a:t>
                      </a:r>
                      <a:r>
                        <a:rPr lang="tr-TR" sz="2400" b="0" baseline="0" dirty="0" smtClean="0">
                          <a:latin typeface="Georgia" panose="02040502050405020303" pitchFamily="18" charset="0"/>
                        </a:rPr>
                        <a:t> tarihinde Ankara’da başvuruların başladığı açıklanmıştır.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tr-TR" sz="2400" b="0" dirty="0" smtClean="0">
                        <a:latin typeface="Georgia" panose="02040502050405020303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</a:rPr>
                        <a:t>Birinci</a:t>
                      </a:r>
                      <a:r>
                        <a:rPr lang="tr-TR" sz="2400" b="1" baseline="0" dirty="0" smtClean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</a:rPr>
                        <a:t> (1.) Çağrı Dönemi </a:t>
                      </a:r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</a:rPr>
                        <a:t>24 Ocak -27 Şubat 2017 tarihleri</a:t>
                      </a:r>
                      <a:r>
                        <a:rPr lang="tr-TR" sz="2400" b="1" baseline="0" dirty="0" smtClean="0">
                          <a:solidFill>
                            <a:srgbClr val="FF0000"/>
                          </a:solidFill>
                          <a:latin typeface="Georgia" panose="02040502050405020303" pitchFamily="18" charset="0"/>
                        </a:rPr>
                        <a:t> arasındadır.</a:t>
                      </a:r>
                      <a:endParaRPr lang="tr-TR" sz="2400" b="1" dirty="0" smtClean="0">
                        <a:solidFill>
                          <a:srgbClr val="FF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41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6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76811"/>
              </p:ext>
            </p:extLst>
          </p:nvPr>
        </p:nvGraphicFramePr>
        <p:xfrm>
          <a:off x="1179870" y="1130709"/>
          <a:ext cx="10349521" cy="52939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3495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4111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Amaç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ve Kapsam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9834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tr-TR" sz="28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Görece az gelişmiş </a:t>
                      </a:r>
                      <a:r>
                        <a:rPr lang="tr-TR" sz="28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23 ilde, istihdam, üretim ve ihracatı </a:t>
                      </a:r>
                      <a:r>
                        <a:rPr lang="tr-TR" sz="28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artırmak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tr-TR" sz="2800" kern="1200" baseline="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tr-TR" sz="28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İmalat sanayii </a:t>
                      </a:r>
                      <a:r>
                        <a:rPr lang="tr-TR" sz="2800" b="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ile</a:t>
                      </a:r>
                      <a:r>
                        <a:rPr lang="tr-TR" sz="28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çağrı merkezi ve veri merkezi </a:t>
                      </a:r>
                      <a:r>
                        <a:rPr lang="tr-TR" sz="2800" b="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yeni yatırım projelerini desteklemek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tr-TR" sz="2800" kern="1200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tr-TR" sz="28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İmalat sanayiinde; </a:t>
                      </a:r>
                      <a:r>
                        <a:rPr lang="tr-TR" sz="28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yarım kalmış </a:t>
                      </a:r>
                      <a:r>
                        <a:rPr lang="tr-TR" sz="28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 da yatırımı tamamlanarak işletme sermayesi yetersizliği nedeniyle </a:t>
                      </a:r>
                      <a:r>
                        <a:rPr lang="tr-TR" sz="28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işletmeye geçememiş </a:t>
                      </a:r>
                      <a:r>
                        <a:rPr lang="tr-TR" sz="280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veya kısmen geçmiş yahut başka sebeplerle faaliyet göstermeyen </a:t>
                      </a:r>
                      <a:r>
                        <a:rPr lang="tr-TR" sz="2800" b="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tesisleri</a:t>
                      </a:r>
                      <a:r>
                        <a:rPr lang="tr-TR" sz="2800" b="1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2800" b="0" kern="12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ayağa kaldırmak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1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7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56201"/>
              </p:ext>
            </p:extLst>
          </p:nvPr>
        </p:nvGraphicFramePr>
        <p:xfrm>
          <a:off x="1088136" y="1078993"/>
          <a:ext cx="10663892" cy="541208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3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7058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Cazibe Merkezleri Programı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Kapsamındaki Destekler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296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Program 4 destek paketinden oluşmaktadır: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tr-TR" sz="3200" b="0" dirty="0" smtClean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971550" lvl="1" indent="-514350">
                        <a:lnSpc>
                          <a:spcPct val="150000"/>
                        </a:lnSpc>
                        <a:buFont typeface="+mj-lt"/>
                        <a:buAutoNum type="alphaUcPeriod"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Yatırım ve Üretim Destek Paketi</a:t>
                      </a:r>
                    </a:p>
                    <a:p>
                      <a:pPr marL="971550" lvl="1" indent="-514350">
                        <a:lnSpc>
                          <a:spcPct val="150000"/>
                        </a:lnSpc>
                        <a:buFont typeface="+mj-lt"/>
                        <a:buAutoNum type="alphaU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Üretim Tesisi Taşıma Destek Paketi</a:t>
                      </a:r>
                    </a:p>
                    <a:p>
                      <a:pPr marL="971550" lvl="1" indent="-514350">
                        <a:lnSpc>
                          <a:spcPct val="150000"/>
                        </a:lnSpc>
                        <a:buFont typeface="+mj-lt"/>
                        <a:buAutoNum type="alphaU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Çağrı Merkezi Destek Paketi</a:t>
                      </a:r>
                    </a:p>
                    <a:p>
                      <a:pPr marL="971550" lvl="1" indent="-514350">
                        <a:lnSpc>
                          <a:spcPct val="150000"/>
                        </a:lnSpc>
                        <a:buFont typeface="+mj-lt"/>
                        <a:buAutoNum type="alphaU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Veri Merkezi Yatırım ve Enerji Destek Paketi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9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8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153482"/>
              </p:ext>
            </p:extLst>
          </p:nvPr>
        </p:nvGraphicFramePr>
        <p:xfrm>
          <a:off x="1088136" y="1078993"/>
          <a:ext cx="10663892" cy="57302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663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8086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Cazibe Merkezleri Programı</a:t>
                      </a: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 Kapsamındaki Destekler</a:t>
                      </a:r>
                      <a:endParaRPr lang="tr-TR" sz="3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297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3200" b="0" dirty="0" smtClean="0">
                          <a:latin typeface="Georgia" panose="02040502050405020303" pitchFamily="18" charset="0"/>
                        </a:rPr>
                        <a:t>A</a:t>
                      </a: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) Yatırım ve Üretim Destek Paketi:</a:t>
                      </a:r>
                    </a:p>
                    <a:p>
                      <a:pPr marL="971550" lvl="1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Danışmanlık Hizmeti Desteği</a:t>
                      </a:r>
                    </a:p>
                    <a:p>
                      <a:pPr marL="971550" lvl="1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Yeri Tahsis Desteği</a:t>
                      </a:r>
                    </a:p>
                    <a:p>
                      <a:pPr marL="971550" lvl="1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Bina Yapımı Desteği</a:t>
                      </a:r>
                    </a:p>
                    <a:p>
                      <a:pPr marL="971550" lvl="1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Faizsiz Yatırım Kredisi Desteği</a:t>
                      </a:r>
                    </a:p>
                    <a:p>
                      <a:pPr marL="971550" lvl="1" indent="-514350">
                        <a:lnSpc>
                          <a:spcPct val="100000"/>
                        </a:lnSpc>
                        <a:buFont typeface="+mj-lt"/>
                        <a:buAutoNum type="arabicPeriod"/>
                      </a:pPr>
                      <a:r>
                        <a:rPr lang="tr-TR" sz="3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Faiz İndirimli İşletme Kredisi Desteği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tr-TR" sz="3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Bu paket,  Programın temel destek paketi olup içerdiği destek unsurları, diğer destek paketleri kapsamında da özel şartlarda uygulanabilmektedir.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56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tr-TR" smtClean="0"/>
              <a:pPr/>
              <a:t>9</a:t>
            </a:fld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804010"/>
              </p:ext>
            </p:extLst>
          </p:nvPr>
        </p:nvGraphicFramePr>
        <p:xfrm>
          <a:off x="658760" y="1125756"/>
          <a:ext cx="10780765" cy="547969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7807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6253">
                <a:tc>
                  <a:txBody>
                    <a:bodyPr/>
                    <a:lstStyle/>
                    <a:p>
                      <a:pPr marL="0" lvl="1" indent="0" algn="ctr">
                        <a:buFont typeface="Arial" panose="020B0604020202020204" pitchFamily="34" charset="0"/>
                        <a:buNone/>
                      </a:pPr>
                      <a:r>
                        <a:rPr lang="tr-TR" sz="3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Danışmanlık Hizmeti Desteği</a:t>
                      </a:r>
                    </a:p>
                  </a:txBody>
                  <a:tcPr marL="45720" marR="45720" anchor="ctr">
                    <a:solidFill>
                      <a:srgbClr val="D3BF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00575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Yatırım talebiyle doğrudan ilişkili olarak; </a:t>
                      </a:r>
                    </a:p>
                    <a:p>
                      <a:pPr marL="34290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Fizibilite çalışmaları, mühendislik projeleri ve proje ile doğrudan ilgili başlangıç eğitimleri</a:t>
                      </a:r>
                    </a:p>
                    <a:p>
                      <a:pPr marL="34290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Banka doğrudan hizmet verebilir veya danışmanlık hizmeti satın alabilir</a:t>
                      </a:r>
                    </a:p>
                    <a:p>
                      <a:pPr marL="34290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Danışmanlık hizmeti bedeli Bankaca karşılanır</a:t>
                      </a:r>
                    </a:p>
                    <a:p>
                      <a:pPr marL="342900" indent="-342900" algn="just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8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Know</a:t>
                      </a:r>
                      <a:r>
                        <a:rPr lang="tr-TR" sz="2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-how, imtiyaz, lisans, patent ücreti vb. harcamalar destek kapsamında değildir</a:t>
                      </a:r>
                      <a:endParaRPr lang="tr-T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Başlık 12"/>
          <p:cNvSpPr>
            <a:spLocks noGrp="1"/>
          </p:cNvSpPr>
          <p:nvPr>
            <p:ph type="title"/>
          </p:nvPr>
        </p:nvSpPr>
        <p:spPr>
          <a:xfrm>
            <a:off x="574280" y="275652"/>
            <a:ext cx="10276600" cy="6218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3100" dirty="0" smtClean="0">
                <a:solidFill>
                  <a:srgbClr val="705300"/>
                </a:solidFill>
              </a:rPr>
              <a:t/>
            </a:r>
            <a:br>
              <a:rPr lang="tr-TR" sz="3100" dirty="0" smtClean="0">
                <a:solidFill>
                  <a:srgbClr val="705300"/>
                </a:solidFill>
              </a:rPr>
            </a:br>
            <a:r>
              <a:rPr lang="tr-TR" sz="3100" dirty="0" smtClean="0">
                <a:solidFill>
                  <a:srgbClr val="705300"/>
                </a:solidFill>
              </a:rPr>
              <a:t>CAZİBE MERKEZLERİ PROGRAMI</a:t>
            </a:r>
            <a:endParaRPr lang="tr-TR" dirty="0">
              <a:solidFill>
                <a:srgbClr val="7053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22" y="239656"/>
            <a:ext cx="1869841" cy="6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0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Özel 1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9A7400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1755</Words>
  <Application>Microsoft Office PowerPoint</Application>
  <PresentationFormat>Özel</PresentationFormat>
  <Paragraphs>280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Banded Design Yellow 16x9</vt:lpstr>
      <vt:lpstr>CAZİBE MERKEZLERİ PROGRAMI BİLGİLENDİRME SUNUMU </vt:lpstr>
      <vt:lpstr>CAZİBE MERKEZLERİ VE ÇEVRE İLLER (5 BÖLGE, 8 MERKEZ VE 23 İL)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 CAZİBE MERKEZLERİ PROGRAMI</vt:lpstr>
      <vt:lpstr>CAZİBE MERKEZLERİ PROGRAMI</vt:lpstr>
      <vt:lpstr>CAZİBE MERKEZLERİ PROGRAMI</vt:lpstr>
      <vt:lpstr>CAZİBE MERKEZLERİ PROGRAMI</vt:lpstr>
      <vt:lpstr>CAZİBE MERKEZLERİ PROGRAMI</vt:lpstr>
      <vt:lpstr>CAZİBE MERKEZLERİ PROGRAMI</vt:lpstr>
      <vt:lpstr>CAZİBE MERKEZLERİ PROGRAMI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2016-01-03T20:30:28Z</dcterms:created>
  <dcterms:modified xsi:type="dcterms:W3CDTF">2017-01-31T05:25:44Z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