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69" r:id="rId3"/>
    <p:sldId id="270" r:id="rId4"/>
    <p:sldId id="309" r:id="rId5"/>
    <p:sldId id="273" r:id="rId6"/>
    <p:sldId id="301" r:id="rId7"/>
    <p:sldId id="274" r:id="rId8"/>
    <p:sldId id="302" r:id="rId9"/>
    <p:sldId id="277" r:id="rId10"/>
    <p:sldId id="278" r:id="rId11"/>
    <p:sldId id="304" r:id="rId12"/>
    <p:sldId id="305" r:id="rId13"/>
    <p:sldId id="311" r:id="rId14"/>
    <p:sldId id="310" r:id="rId15"/>
    <p:sldId id="280" r:id="rId16"/>
    <p:sldId id="281" r:id="rId17"/>
    <p:sldId id="282" r:id="rId18"/>
    <p:sldId id="283" r:id="rId19"/>
    <p:sldId id="284" r:id="rId20"/>
    <p:sldId id="28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0100" autoAdjust="0"/>
  </p:normalViewPr>
  <p:slideViewPr>
    <p:cSldViewPr>
      <p:cViewPr varScale="1">
        <p:scale>
          <a:sx n="87" d="100"/>
          <a:sy n="87" d="100"/>
        </p:scale>
        <p:origin x="133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B9EB10-0466-4E38-A290-2A628A8E9062}" type="datetimeFigureOut">
              <a:rPr lang="tr-TR" smtClean="0"/>
              <a:t>16.12.2022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BB94B-2F7F-4FD2-AB31-CBA5D1C70A77}" type="slidenum">
              <a:rPr lang="tr-TR" smtClean="0"/>
              <a:t>‹#›</a:t>
            </a:fld>
            <a:endParaRPr lang="tr-TR"/>
          </a:p>
        </p:txBody>
      </p:sp>
    </p:spTree>
    <p:extLst>
      <p:ext uri="{BB962C8B-B14F-4D97-AF65-F5344CB8AC3E}">
        <p14:creationId xmlns:p14="http://schemas.microsoft.com/office/powerpoint/2010/main" val="317303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E965869-29DF-4943-828A-12F557C960DE}" type="slidenum">
              <a:rPr lang="tr-TR" smtClean="0"/>
              <a:pPr/>
              <a:t>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t>
            </a:r>
            <a:r>
              <a:rPr lang="tr-TR" sz="1200" b="0" i="0" u="none" strike="noStrike" kern="1200" baseline="0" dirty="0">
                <a:solidFill>
                  <a:schemeClr val="tx1"/>
                </a:solidFill>
                <a:latin typeface="+mn-lt"/>
                <a:ea typeface="+mn-ea"/>
                <a:cs typeface="+mn-cs"/>
              </a:rPr>
              <a:t>Ajans destekleri kapsamında yapılacak ihalelerde 4734 sayılı Kamu İhale Kanunun 63. maddesinde yer alan yerli istekliler lehine ilişkin düzenlemeler uygulanır.</a:t>
            </a:r>
            <a:endParaRPr lang="tr-TR" dirty="0"/>
          </a:p>
        </p:txBody>
      </p:sp>
      <p:sp>
        <p:nvSpPr>
          <p:cNvPr id="4" name="Slayt Numarası Yer Tutucusu 3"/>
          <p:cNvSpPr>
            <a:spLocks noGrp="1"/>
          </p:cNvSpPr>
          <p:nvPr>
            <p:ph type="sldNum" sz="quarter" idx="10"/>
          </p:nvPr>
        </p:nvSpPr>
        <p:spPr/>
        <p:txBody>
          <a:bodyPr/>
          <a:lstStyle/>
          <a:p>
            <a:fld id="{19CBB94B-2F7F-4FD2-AB31-CBA5D1C70A77}" type="slidenum">
              <a:rPr lang="tr-TR" smtClean="0"/>
              <a:t>9</a:t>
            </a:fld>
            <a:endParaRPr lang="tr-TR"/>
          </a:p>
        </p:txBody>
      </p:sp>
    </p:spTree>
    <p:extLst>
      <p:ext uri="{BB962C8B-B14F-4D97-AF65-F5344CB8AC3E}">
        <p14:creationId xmlns:p14="http://schemas.microsoft.com/office/powerpoint/2010/main" val="4176663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t>
            </a:r>
            <a:r>
              <a:rPr lang="tr-TR" sz="1200" b="0" i="0" u="none" strike="noStrike" kern="1200" baseline="0" dirty="0">
                <a:solidFill>
                  <a:schemeClr val="tx1"/>
                </a:solidFill>
                <a:latin typeface="+mn-lt"/>
                <a:ea typeface="+mn-ea"/>
                <a:cs typeface="+mn-cs"/>
              </a:rPr>
              <a:t>Bu program kapsamında insan kaynakları kalemi uygun maliyet olarak değerlendirilmemektedir. Proje kapsamında istihdam edilen personelin proje süresi sonrasındaki istihdamı ile ajans desteği arasında bağ kurulamaz. İstihdamına devam edilecek personelin tüm sorumluluğu ilgili yararlanıcıya aittir. Projenin yönetimi ile ilgili proje koordinatörlüğü vb. yönetim ihtiyaçlarına ise bütçede “6. Diğer” başlığı altında hizmet alımı olacak şekilde yer verilebilir.</a:t>
            </a:r>
          </a:p>
          <a:p>
            <a:endParaRPr lang="tr-TR" sz="1200" b="0" i="0" u="none" strike="noStrike" kern="1200" baseline="0" dirty="0">
              <a:solidFill>
                <a:schemeClr val="tx1"/>
              </a:solidFill>
              <a:latin typeface="+mn-lt"/>
              <a:ea typeface="+mn-ea"/>
              <a:cs typeface="+mn-cs"/>
            </a:endParaRPr>
          </a:p>
          <a:p>
            <a:r>
              <a:rPr lang="tr-TR" sz="1200" b="0" i="0" u="none" strike="noStrike" kern="1200" baseline="0" dirty="0">
                <a:solidFill>
                  <a:schemeClr val="tx1"/>
                </a:solidFill>
                <a:latin typeface="+mn-lt"/>
                <a:ea typeface="+mn-ea"/>
                <a:cs typeface="+mn-cs"/>
              </a:rPr>
              <a:t>**Bu program kapsamında yolculuk ve gündelik giderleri uygun maliyet olarak değerlendirilmemektedir. Projenin yönetimi ile ilgili proje koordinatörlüğü vb. yönetim ihtiyaçlarına ise bütçede 6. Diğer başlığı altında hizmet alımı olacak şekilde yer verilebilir.</a:t>
            </a:r>
            <a:endParaRPr lang="tr-TR" dirty="0"/>
          </a:p>
        </p:txBody>
      </p:sp>
      <p:sp>
        <p:nvSpPr>
          <p:cNvPr id="4" name="Slayt Numarası Yer Tutucusu 3"/>
          <p:cNvSpPr>
            <a:spLocks noGrp="1"/>
          </p:cNvSpPr>
          <p:nvPr>
            <p:ph type="sldNum" sz="quarter" idx="10"/>
          </p:nvPr>
        </p:nvSpPr>
        <p:spPr/>
        <p:txBody>
          <a:bodyPr/>
          <a:lstStyle/>
          <a:p>
            <a:fld id="{19CBB94B-2F7F-4FD2-AB31-CBA5D1C70A77}" type="slidenum">
              <a:rPr lang="tr-TR" smtClean="0"/>
              <a:t>10</a:t>
            </a:fld>
            <a:endParaRPr lang="tr-TR"/>
          </a:p>
        </p:txBody>
      </p:sp>
    </p:spTree>
    <p:extLst>
      <p:ext uri="{BB962C8B-B14F-4D97-AF65-F5344CB8AC3E}">
        <p14:creationId xmlns:p14="http://schemas.microsoft.com/office/powerpoint/2010/main" val="2672391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a:t>
            </a:r>
            <a:r>
              <a:rPr lang="tr-TR" sz="1200" b="0" i="0" u="none" strike="noStrike" kern="1200" baseline="0" dirty="0">
                <a:solidFill>
                  <a:schemeClr val="tx1"/>
                </a:solidFill>
                <a:latin typeface="+mn-lt"/>
                <a:ea typeface="+mn-ea"/>
                <a:cs typeface="+mn-cs"/>
              </a:rPr>
              <a:t>Danışmanlık ve kırtasiye giderlerine ilişkin olanlar, faturalandırılmaları şartıyla proje uygun maliyetlerinden sayılabilir ve talep edilen destek miktarının % 2’sini geçmemek üzere proje bütçesinde gösterilebilir.</a:t>
            </a:r>
          </a:p>
          <a:p>
            <a:endParaRPr lang="tr-TR" sz="1200" b="0" i="0" u="none" strike="noStrike" kern="1200" baseline="0" dirty="0">
              <a:solidFill>
                <a:schemeClr val="tx1"/>
              </a:solidFill>
              <a:latin typeface="+mn-lt"/>
              <a:ea typeface="+mn-ea"/>
              <a:cs typeface="+mn-cs"/>
            </a:endParaRPr>
          </a:p>
          <a:p>
            <a:r>
              <a:rPr lang="tr-TR" sz="1200" b="0" i="0" u="none" strike="noStrike" kern="1200" baseline="0" dirty="0">
                <a:solidFill>
                  <a:schemeClr val="tx1"/>
                </a:solidFill>
                <a:latin typeface="+mn-lt"/>
                <a:ea typeface="+mn-ea"/>
                <a:cs typeface="+mn-cs"/>
              </a:rPr>
              <a:t>**Proje uygulaması ile doğrudan ilgili olmayan ajans ve yararlanıcı arasındaki banka transfer ücretleri, noter masrafları ve vergiler gibi giderler ifade edilmektedir.</a:t>
            </a:r>
            <a:endParaRPr lang="tr-TR" dirty="0"/>
          </a:p>
        </p:txBody>
      </p:sp>
      <p:sp>
        <p:nvSpPr>
          <p:cNvPr id="4" name="Slayt Numarası Yer Tutucusu 3"/>
          <p:cNvSpPr>
            <a:spLocks noGrp="1"/>
          </p:cNvSpPr>
          <p:nvPr>
            <p:ph type="sldNum" sz="quarter" idx="10"/>
          </p:nvPr>
        </p:nvSpPr>
        <p:spPr/>
        <p:txBody>
          <a:bodyPr/>
          <a:lstStyle/>
          <a:p>
            <a:fld id="{19CBB94B-2F7F-4FD2-AB31-CBA5D1C70A77}" type="slidenum">
              <a:rPr lang="tr-TR" smtClean="0"/>
              <a:t>11</a:t>
            </a:fld>
            <a:endParaRPr lang="tr-TR"/>
          </a:p>
        </p:txBody>
      </p:sp>
    </p:spTree>
    <p:extLst>
      <p:ext uri="{BB962C8B-B14F-4D97-AF65-F5344CB8AC3E}">
        <p14:creationId xmlns:p14="http://schemas.microsoft.com/office/powerpoint/2010/main" val="590289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298CEA82-F53D-43CE-9F2D-4E51C2339ED1}"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7367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21A87767-804E-42C6-A403-56B0668F94FC}"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69015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88F12B89-2449-479F-8DB7-000A1CA0619A}"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746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F78F2205-C606-4E8A-8D64-82534AC245C7}"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733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E3141238-234D-4B23-929A-E10F52BCAF4A}"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23648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A3FE84-EE49-4B5B-A889-0273ACBCF45E}" type="datetime1">
              <a:rPr lang="tr-TR" smtClean="0">
                <a:solidFill>
                  <a:prstClr val="black">
                    <a:tint val="75000"/>
                  </a:prstClr>
                </a:solidFill>
              </a:rPr>
              <a:pPr/>
              <a:t>16.12.2022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447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7A286DE8-DD23-40B6-8272-4C7E245B1872}" type="datetime1">
              <a:rPr lang="tr-TR" smtClean="0">
                <a:solidFill>
                  <a:prstClr val="black">
                    <a:tint val="75000"/>
                  </a:prstClr>
                </a:solidFill>
              </a:rPr>
              <a:pPr/>
              <a:t>16.12.2022</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93623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CBE5B6EE-CA06-416B-B7C7-590260C608C3}" type="datetime1">
              <a:rPr lang="tr-TR" smtClean="0">
                <a:solidFill>
                  <a:prstClr val="black">
                    <a:tint val="75000"/>
                  </a:prstClr>
                </a:solidFill>
              </a:rPr>
              <a:pPr/>
              <a:t>16.12.2022</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74768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C570C08-A827-42E2-9F77-6098CF57F932}" type="datetime1">
              <a:rPr lang="tr-TR" smtClean="0">
                <a:solidFill>
                  <a:prstClr val="black">
                    <a:tint val="75000"/>
                  </a:prstClr>
                </a:solidFill>
              </a:rPr>
              <a:pPr/>
              <a:t>16.12.2022</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76594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38D07531-2E4E-458B-8D62-033B55ADA673}" type="datetime1">
              <a:rPr lang="tr-TR" smtClean="0">
                <a:solidFill>
                  <a:prstClr val="black">
                    <a:tint val="75000"/>
                  </a:prstClr>
                </a:solidFill>
              </a:rPr>
              <a:pPr/>
              <a:t>16.12.2022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974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115A4A41-5C31-4620-BAFA-4F465CB3D873}" type="datetime1">
              <a:rPr lang="tr-TR" smtClean="0">
                <a:solidFill>
                  <a:prstClr val="black">
                    <a:tint val="75000"/>
                  </a:prstClr>
                </a:solidFill>
              </a:rPr>
              <a:pPr/>
              <a:t>16.12.2022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84707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2000" r="-2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2761E-18EB-480A-81B2-004258052C2C}" type="datetime1">
              <a:rPr lang="tr-TR" smtClean="0">
                <a:solidFill>
                  <a:prstClr val="black">
                    <a:tint val="75000"/>
                  </a:prstClr>
                </a:solidFill>
              </a:rPr>
              <a:pPr/>
              <a:t>16.12.2022</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5B1007-CC6B-4FB6-9511-10978DE3DB59}"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6513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kaysuygulama.sanayi.gov.t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8391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548680"/>
            <a:ext cx="8229600" cy="504056"/>
          </a:xfrm>
        </p:spPr>
        <p:txBody>
          <a:bodyPr>
            <a:normAutofit fontScale="90000"/>
          </a:bodyPr>
          <a:lstStyle/>
          <a:p>
            <a:r>
              <a:rPr lang="tr-TR" sz="2800" b="1" dirty="0">
                <a:solidFill>
                  <a:schemeClr val="accent2">
                    <a:lumMod val="75000"/>
                  </a:schemeClr>
                </a:solidFill>
                <a:latin typeface="+mn-lt"/>
                <a:cs typeface="Times New Roman" panose="02020603050405020304" pitchFamily="18" charset="0"/>
              </a:rPr>
              <a:t>UYGUN OLMAYAN MALİYETLER</a:t>
            </a:r>
          </a:p>
        </p:txBody>
      </p:sp>
      <p:sp>
        <p:nvSpPr>
          <p:cNvPr id="3" name="İçerik Yer Tutucusu 2"/>
          <p:cNvSpPr>
            <a:spLocks noGrp="1"/>
          </p:cNvSpPr>
          <p:nvPr>
            <p:ph idx="1"/>
          </p:nvPr>
        </p:nvSpPr>
        <p:spPr>
          <a:xfrm>
            <a:off x="467544" y="980728"/>
            <a:ext cx="8424936" cy="6048672"/>
          </a:xfrm>
        </p:spPr>
        <p:txBody>
          <a:bodyPr>
            <a:noAutofit/>
          </a:bodyPr>
          <a:lstStyle/>
          <a:p>
            <a:pPr lvl="0" algn="just">
              <a:spcAft>
                <a:spcPts val="600"/>
              </a:spcAft>
            </a:pPr>
            <a:r>
              <a:rPr lang="tr-TR" sz="2000" dirty="0">
                <a:cs typeface="Times New Roman" panose="02020603050405020304" pitchFamily="18" charset="0"/>
              </a:rPr>
              <a:t>İnsan kaynakları kalemi,*</a:t>
            </a:r>
          </a:p>
          <a:p>
            <a:pPr lvl="0" algn="just">
              <a:spcAft>
                <a:spcPts val="600"/>
              </a:spcAft>
            </a:pPr>
            <a:r>
              <a:rPr lang="tr-TR" sz="2000" dirty="0">
                <a:cs typeface="Times New Roman" panose="02020603050405020304" pitchFamily="18" charset="0"/>
              </a:rPr>
              <a:t>Yararlanıcının ve proje kapsamında görev alan kişilerin kusur ve ihmalleri sebebiyle doğacak olan ceza, zam, faiz ve sair giderler,</a:t>
            </a:r>
          </a:p>
          <a:p>
            <a:pPr lvl="0" algn="just">
              <a:spcAft>
                <a:spcPts val="600"/>
              </a:spcAft>
            </a:pPr>
            <a:r>
              <a:rPr lang="tr-TR" sz="2000" dirty="0">
                <a:cs typeface="Times New Roman" panose="02020603050405020304" pitchFamily="18" charset="0"/>
              </a:rPr>
              <a:t>Sözleşmede belirtildiği halde, vergi ve prim ödemeleri hariç, proje hesabı dışında yapılan proje harcamaları,</a:t>
            </a:r>
          </a:p>
          <a:p>
            <a:pPr lvl="0" algn="just">
              <a:spcAft>
                <a:spcPts val="600"/>
              </a:spcAft>
            </a:pPr>
            <a:r>
              <a:rPr lang="tr-TR" sz="2000" dirty="0">
                <a:cs typeface="Times New Roman" panose="02020603050405020304" pitchFamily="18" charset="0"/>
              </a:rPr>
              <a:t>Borçlar; zarar veya borç karşılıkları,</a:t>
            </a:r>
          </a:p>
          <a:p>
            <a:pPr lvl="0" algn="just">
              <a:spcAft>
                <a:spcPts val="600"/>
              </a:spcAft>
            </a:pPr>
            <a:r>
              <a:rPr lang="tr-TR" sz="2000" dirty="0">
                <a:cs typeface="Times New Roman" panose="02020603050405020304" pitchFamily="18" charset="0"/>
              </a:rPr>
              <a:t>Faiz borcu,</a:t>
            </a:r>
          </a:p>
          <a:p>
            <a:pPr lvl="0" algn="just">
              <a:spcAft>
                <a:spcPts val="600"/>
              </a:spcAft>
            </a:pPr>
            <a:r>
              <a:rPr lang="tr-TR" sz="2000" dirty="0">
                <a:cs typeface="Times New Roman" panose="02020603050405020304" pitchFamily="18" charset="0"/>
              </a:rPr>
              <a:t>Halihazırda başka bir kapsamda finanse edilen kalemler,</a:t>
            </a:r>
          </a:p>
          <a:p>
            <a:pPr lvl="0" algn="just">
              <a:spcAft>
                <a:spcPts val="600"/>
              </a:spcAft>
            </a:pPr>
            <a:r>
              <a:rPr lang="tr-TR" sz="2000" dirty="0">
                <a:cs typeface="Times New Roman" panose="02020603050405020304" pitchFamily="18" charset="0"/>
              </a:rPr>
              <a:t>Arazi veya bina alımları,</a:t>
            </a:r>
          </a:p>
          <a:p>
            <a:pPr lvl="0" algn="just">
              <a:spcAft>
                <a:spcPts val="600"/>
              </a:spcAft>
            </a:pPr>
            <a:r>
              <a:rPr lang="tr-TR" sz="2000" dirty="0">
                <a:cs typeface="Times New Roman" panose="02020603050405020304" pitchFamily="18" charset="0"/>
              </a:rPr>
              <a:t>İkinci el ekipman,</a:t>
            </a:r>
          </a:p>
          <a:p>
            <a:pPr lvl="0" algn="just">
              <a:spcAft>
                <a:spcPts val="600"/>
              </a:spcAft>
            </a:pPr>
            <a:r>
              <a:rPr lang="tr-TR" sz="2000" dirty="0">
                <a:cs typeface="Times New Roman" panose="02020603050405020304" pitchFamily="18" charset="0"/>
              </a:rPr>
              <a:t>Yolculuk ve gündelik giderleri,**</a:t>
            </a:r>
          </a:p>
          <a:p>
            <a:pPr lvl="0" algn="just">
              <a:spcAft>
                <a:spcPts val="600"/>
              </a:spcAft>
            </a:pPr>
            <a:r>
              <a:rPr lang="tr-TR" sz="2000" dirty="0">
                <a:cs typeface="Times New Roman" panose="02020603050405020304" pitchFamily="18" charset="0"/>
              </a:rPr>
              <a:t>Kur artışı dolayısıyla oluşan maliyet artışları,</a:t>
            </a:r>
            <a:endParaRPr lang="tr-TR" sz="3600" dirty="0">
              <a:cs typeface="Times New Roman" panose="02020603050405020304" pitchFamily="18" charset="0"/>
            </a:endParaRPr>
          </a:p>
        </p:txBody>
      </p:sp>
    </p:spTree>
    <p:extLst>
      <p:ext uri="{BB962C8B-B14F-4D97-AF65-F5344CB8AC3E}">
        <p14:creationId xmlns:p14="http://schemas.microsoft.com/office/powerpoint/2010/main" val="710680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548680"/>
            <a:ext cx="8229600" cy="504056"/>
          </a:xfrm>
        </p:spPr>
        <p:txBody>
          <a:bodyPr>
            <a:normAutofit fontScale="90000"/>
          </a:bodyPr>
          <a:lstStyle/>
          <a:p>
            <a:r>
              <a:rPr lang="tr-TR" sz="2800" b="1" dirty="0">
                <a:solidFill>
                  <a:schemeClr val="accent2">
                    <a:lumMod val="75000"/>
                  </a:schemeClr>
                </a:solidFill>
                <a:latin typeface="+mn-lt"/>
                <a:cs typeface="Times New Roman" panose="02020603050405020304" pitchFamily="18" charset="0"/>
              </a:rPr>
              <a:t>UYGUN OLMAYAN MALİYETLER</a:t>
            </a:r>
          </a:p>
        </p:txBody>
      </p:sp>
      <p:sp>
        <p:nvSpPr>
          <p:cNvPr id="3" name="İçerik Yer Tutucusu 2"/>
          <p:cNvSpPr>
            <a:spLocks noGrp="1"/>
          </p:cNvSpPr>
          <p:nvPr>
            <p:ph idx="1"/>
          </p:nvPr>
        </p:nvSpPr>
        <p:spPr>
          <a:xfrm>
            <a:off x="467544" y="980728"/>
            <a:ext cx="8424936" cy="4752528"/>
          </a:xfrm>
        </p:spPr>
        <p:txBody>
          <a:bodyPr>
            <a:noAutofit/>
          </a:bodyPr>
          <a:lstStyle/>
          <a:p>
            <a:pPr lvl="0" algn="just">
              <a:spcAft>
                <a:spcPts val="600"/>
              </a:spcAft>
            </a:pPr>
            <a:r>
              <a:rPr lang="tr-TR" sz="2000" dirty="0">
                <a:cs typeface="Times New Roman" panose="02020603050405020304" pitchFamily="18" charset="0"/>
              </a:rPr>
              <a:t>Proje başlangıcından önce yapılan hazırlık çalışmalarının ve diğer faaliyetlerin maliyetleri,*</a:t>
            </a:r>
          </a:p>
          <a:p>
            <a:pPr lvl="0" algn="just">
              <a:spcAft>
                <a:spcPts val="600"/>
              </a:spcAft>
            </a:pPr>
            <a:r>
              <a:rPr lang="tr-TR" sz="2000" dirty="0">
                <a:cs typeface="Times New Roman" panose="02020603050405020304" pitchFamily="18" charset="0"/>
              </a:rPr>
              <a:t>Yararlanıcı ya da ortakları dışındakiler tarafından gerçekleştirilen maliyetler,</a:t>
            </a:r>
          </a:p>
          <a:p>
            <a:pPr lvl="0" algn="just">
              <a:spcAft>
                <a:spcPts val="600"/>
              </a:spcAft>
            </a:pPr>
            <a:r>
              <a:rPr lang="tr-TR" sz="2000" dirty="0">
                <a:cs typeface="Times New Roman" panose="02020603050405020304" pitchFamily="18" charset="0"/>
              </a:rPr>
              <a:t>Salt sözleşmeye, teminatlara ve ajans ile yararlanıcı arasındaki mali ödemelere** ilişkin her türlü vergi, resim, harç ve sair giderler,</a:t>
            </a:r>
          </a:p>
          <a:p>
            <a:pPr lvl="0" algn="just">
              <a:spcAft>
                <a:spcPts val="600"/>
              </a:spcAft>
            </a:pPr>
            <a:r>
              <a:rPr lang="tr-TR" sz="2000" dirty="0">
                <a:cs typeface="Times New Roman" panose="02020603050405020304" pitchFamily="18" charset="0"/>
              </a:rPr>
              <a:t>Proje ile ilgisi olmayan harcamalar,</a:t>
            </a:r>
          </a:p>
          <a:p>
            <a:pPr lvl="0" algn="just">
              <a:spcAft>
                <a:spcPts val="600"/>
              </a:spcAft>
            </a:pPr>
            <a:r>
              <a:rPr lang="tr-TR" sz="2000" dirty="0">
                <a:cs typeface="Times New Roman" panose="02020603050405020304" pitchFamily="18" charset="0"/>
              </a:rPr>
              <a:t>İstimlak bedelleri,</a:t>
            </a:r>
          </a:p>
          <a:p>
            <a:pPr lvl="0" algn="just">
              <a:spcAft>
                <a:spcPts val="600"/>
              </a:spcAft>
            </a:pPr>
            <a:r>
              <a:rPr lang="tr-TR" sz="2000" dirty="0">
                <a:cs typeface="Times New Roman" panose="02020603050405020304" pitchFamily="18" charset="0"/>
              </a:rPr>
              <a:t>Otomobil, motosiklet, minibüs, otobüs, kaptıkaçtı, arazi taşıtları, panel </a:t>
            </a:r>
            <a:r>
              <a:rPr lang="tr-TR" sz="2000" dirty="0" err="1">
                <a:cs typeface="Times New Roman" panose="02020603050405020304" pitchFamily="18" charset="0"/>
              </a:rPr>
              <a:t>van</a:t>
            </a:r>
            <a:r>
              <a:rPr lang="tr-TR" sz="2000" dirty="0">
                <a:cs typeface="Times New Roman" panose="02020603050405020304" pitchFamily="18" charset="0"/>
              </a:rPr>
              <a:t>, kamyon ve çekici alımı ve kiralanması ile bu işlemlerle taalluku olan giderleri</a:t>
            </a:r>
          </a:p>
          <a:p>
            <a:pPr lvl="0" algn="just">
              <a:spcAft>
                <a:spcPts val="600"/>
              </a:spcAft>
            </a:pPr>
            <a:r>
              <a:rPr lang="tr-TR" sz="2000" dirty="0">
                <a:cs typeface="Times New Roman" panose="02020603050405020304" pitchFamily="18" charset="0"/>
              </a:rPr>
              <a:t>Leasing giderleri,</a:t>
            </a:r>
          </a:p>
          <a:p>
            <a:pPr lvl="0" algn="just">
              <a:spcAft>
                <a:spcPts val="600"/>
              </a:spcAft>
            </a:pPr>
            <a:r>
              <a:rPr lang="tr-TR" sz="2000" dirty="0">
                <a:cs typeface="Times New Roman" panose="02020603050405020304" pitchFamily="18" charset="0"/>
              </a:rPr>
              <a:t>Katma Değer Vergisi (KDV) ve Banka ve Sigorta Muameleleri Vergisi (BSMV) giderleri.</a:t>
            </a:r>
            <a:endParaRPr lang="tr-TR" sz="3600" dirty="0">
              <a:cs typeface="Times New Roman" panose="02020603050405020304" pitchFamily="18" charset="0"/>
            </a:endParaRPr>
          </a:p>
        </p:txBody>
      </p:sp>
    </p:spTree>
    <p:extLst>
      <p:ext uri="{BB962C8B-B14F-4D97-AF65-F5344CB8AC3E}">
        <p14:creationId xmlns:p14="http://schemas.microsoft.com/office/powerpoint/2010/main" val="334710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9190" y="188640"/>
            <a:ext cx="8229600" cy="1143000"/>
          </a:xfrm>
        </p:spPr>
        <p:txBody>
          <a:bodyPr>
            <a:normAutofit/>
          </a:bodyPr>
          <a:lstStyle/>
          <a:p>
            <a:r>
              <a:rPr lang="tr-TR" sz="2800" b="1" dirty="0">
                <a:solidFill>
                  <a:schemeClr val="accent2">
                    <a:lumMod val="75000"/>
                  </a:schemeClr>
                </a:solidFill>
                <a:latin typeface="Cambria" panose="02040503050406030204" pitchFamily="18" charset="0"/>
                <a:cs typeface="Times New Roman" panose="02020603050405020304" pitchFamily="18" charset="0"/>
              </a:rPr>
              <a:t>DİKKAT EDİLECEK HUSUSLAR</a:t>
            </a:r>
          </a:p>
        </p:txBody>
      </p:sp>
      <p:sp>
        <p:nvSpPr>
          <p:cNvPr id="3" name="İçerik Yer Tutucusu 2"/>
          <p:cNvSpPr>
            <a:spLocks noGrp="1"/>
          </p:cNvSpPr>
          <p:nvPr>
            <p:ph idx="1"/>
          </p:nvPr>
        </p:nvSpPr>
        <p:spPr>
          <a:xfrm>
            <a:off x="429190" y="908720"/>
            <a:ext cx="8463290" cy="5112568"/>
          </a:xfrm>
        </p:spPr>
        <p:txBody>
          <a:bodyPr>
            <a:normAutofit fontScale="92500"/>
          </a:bodyPr>
          <a:lstStyle/>
          <a:p>
            <a:pPr algn="just"/>
            <a:r>
              <a:rPr lang="tr-TR" sz="2100" dirty="0">
                <a:cs typeface="Times New Roman" panose="02020603050405020304" pitchFamily="18" charset="0"/>
              </a:rPr>
              <a:t>Mevcut işletmelerin (paylarının en az yarısı 18-34 yaş aralığında bir kişiye ait olanlar hariç) sunacağı projelerde talep edilen desteğin miktarına göre aşağıdaki sayılarda meslek okulu mezunu 18-34 yaş aralığında en az 1 kişiyi </a:t>
            </a:r>
            <a:r>
              <a:rPr lang="tr-TR" sz="2100" b="1" dirty="0">
                <a:cs typeface="Times New Roman" panose="02020603050405020304" pitchFamily="18" charset="0"/>
              </a:rPr>
              <a:t>mevcuttaki çalışanlarına ilave </a:t>
            </a:r>
            <a:r>
              <a:rPr lang="tr-TR" sz="2100" dirty="0">
                <a:cs typeface="Times New Roman" panose="02020603050405020304" pitchFamily="18" charset="0"/>
              </a:rPr>
              <a:t>olacak şekilde en az 1 yıl istihdam etmesi gerekmektedir. Başvuru sahibi bu hususu başvuru aşamasında taahhüt edecektir.</a:t>
            </a:r>
          </a:p>
          <a:p>
            <a:pPr algn="just"/>
            <a:r>
              <a:rPr lang="tr-TR" sz="2100" dirty="0">
                <a:cs typeface="Times New Roman" panose="02020603050405020304" pitchFamily="18" charset="0"/>
              </a:rPr>
              <a:t>Talep edilen destek;</a:t>
            </a:r>
          </a:p>
          <a:p>
            <a:pPr lvl="1" algn="just"/>
            <a:r>
              <a:rPr lang="tr-TR" sz="2100" dirty="0">
                <a:cs typeface="Times New Roman" panose="02020603050405020304" pitchFamily="18" charset="0"/>
              </a:rPr>
              <a:t>100.000,00-200.000,00 TL aralığında ise; 1 kişi,</a:t>
            </a:r>
          </a:p>
          <a:p>
            <a:pPr lvl="1" algn="just"/>
            <a:r>
              <a:rPr lang="tr-TR" sz="2100" dirty="0">
                <a:cs typeface="Times New Roman" panose="02020603050405020304" pitchFamily="18" charset="0"/>
              </a:rPr>
              <a:t>200.000,01-400.000,00 TL aralığında ise; 2 kişi,</a:t>
            </a:r>
          </a:p>
          <a:p>
            <a:pPr lvl="1" algn="just"/>
            <a:r>
              <a:rPr lang="tr-TR" sz="2100" dirty="0">
                <a:cs typeface="Times New Roman" panose="02020603050405020304" pitchFamily="18" charset="0"/>
              </a:rPr>
              <a:t>400.000,01-500.000,00 TL aralığında ise; 3 kişi istihdam edilecektir.</a:t>
            </a:r>
          </a:p>
          <a:p>
            <a:pPr algn="just"/>
            <a:r>
              <a:rPr lang="tr-TR" sz="2100" dirty="0">
                <a:cs typeface="Times New Roman" panose="02020603050405020304" pitchFamily="18" charset="0"/>
              </a:rPr>
              <a:t>Başvuru sahibi ile başvuru sahibinin istihdam edeceğini taahhüt ettiği kişi(</a:t>
            </a:r>
            <a:r>
              <a:rPr lang="tr-TR" sz="2100" dirty="0" err="1">
                <a:cs typeface="Times New Roman" panose="02020603050405020304" pitchFamily="18" charset="0"/>
              </a:rPr>
              <a:t>ler</a:t>
            </a:r>
            <a:r>
              <a:rPr lang="tr-TR" sz="2100" dirty="0">
                <a:cs typeface="Times New Roman" panose="02020603050405020304" pitchFamily="18" charset="0"/>
              </a:rPr>
              <a:t>) arasında 1, 2 ve 3.derece </a:t>
            </a:r>
            <a:r>
              <a:rPr lang="tr-TR" sz="2100" b="1" dirty="0">
                <a:cs typeface="Times New Roman" panose="02020603050405020304" pitchFamily="18" charset="0"/>
              </a:rPr>
              <a:t>kan hısımlığı bulunmamalıdır</a:t>
            </a:r>
            <a:r>
              <a:rPr lang="tr-TR" sz="2100" dirty="0">
                <a:cs typeface="Times New Roman" panose="02020603050405020304" pitchFamily="18" charset="0"/>
              </a:rPr>
              <a:t>. Kan hısımlığı bulunmadığını gösterir Vukuatlı Nüfus Kayıt Örneği, başvurunun başarılı olması halinde Ajans tarafından talep edilecektir.</a:t>
            </a:r>
          </a:p>
          <a:p>
            <a:pPr algn="just"/>
            <a:r>
              <a:rPr lang="tr-TR" sz="2100" dirty="0">
                <a:cs typeface="Times New Roman" panose="02020603050405020304" pitchFamily="18" charset="0"/>
              </a:rPr>
              <a:t>Proje kapsamında istihdam edilen personelin proje süresi sonrasındaki istihdamı ile ajans desteği arasında </a:t>
            </a:r>
            <a:r>
              <a:rPr lang="tr-TR" sz="2100" b="1" dirty="0">
                <a:cs typeface="Times New Roman" panose="02020603050405020304" pitchFamily="18" charset="0"/>
              </a:rPr>
              <a:t>bağ kurulamaz</a:t>
            </a:r>
            <a:r>
              <a:rPr lang="tr-TR" sz="2100" dirty="0">
                <a:cs typeface="Times New Roman" panose="02020603050405020304" pitchFamily="18" charset="0"/>
              </a:rPr>
              <a:t>. İstihdamına devam edilecek personelin tüm sorumluluğu ilgili yararlanıcıya aittir. </a:t>
            </a:r>
            <a:endParaRPr lang="tr-TR" dirty="0"/>
          </a:p>
        </p:txBody>
      </p:sp>
    </p:spTree>
    <p:extLst>
      <p:ext uri="{BB962C8B-B14F-4D97-AF65-F5344CB8AC3E}">
        <p14:creationId xmlns:p14="http://schemas.microsoft.com/office/powerpoint/2010/main" val="3457438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2">
                    <a:lumMod val="75000"/>
                  </a:schemeClr>
                </a:solidFill>
                <a:latin typeface="Cambria" panose="02040503050406030204" pitchFamily="18" charset="0"/>
                <a:cs typeface="Times New Roman" panose="02020603050405020304" pitchFamily="18" charset="0"/>
              </a:rPr>
              <a:t>DİKKAT EDİLECEK HUSUSLAR</a:t>
            </a:r>
          </a:p>
        </p:txBody>
      </p:sp>
      <p:sp>
        <p:nvSpPr>
          <p:cNvPr id="3" name="İçerik Yer Tutucusu 2"/>
          <p:cNvSpPr>
            <a:spLocks noGrp="1"/>
          </p:cNvSpPr>
          <p:nvPr>
            <p:ph idx="1"/>
          </p:nvPr>
        </p:nvSpPr>
        <p:spPr>
          <a:xfrm>
            <a:off x="421491" y="1124744"/>
            <a:ext cx="8229600" cy="5112568"/>
          </a:xfrm>
        </p:spPr>
        <p:txBody>
          <a:bodyPr>
            <a:normAutofit fontScale="85000" lnSpcReduction="20000"/>
          </a:bodyPr>
          <a:lstStyle/>
          <a:p>
            <a:pPr algn="just"/>
            <a:r>
              <a:rPr lang="tr-TR" sz="2200" dirty="0">
                <a:cs typeface="Times New Roman" panose="02020603050405020304" pitchFamily="18" charset="0"/>
              </a:rPr>
              <a:t>Proje ile kurulacak tesislerin insan kaynakları kalitesinin artırılmasına yönelik eğitim kalemi içermesi halinde değerlendirme aşamasında +2 puan daha verilir.</a:t>
            </a:r>
          </a:p>
          <a:p>
            <a:pPr algn="just"/>
            <a:r>
              <a:rPr lang="tr-TR" sz="2200" dirty="0">
                <a:cs typeface="Times New Roman" panose="02020603050405020304" pitchFamily="18" charset="0"/>
              </a:rPr>
              <a:t>Projenin; cinsiyet eşitliği, fırsat eşitliği, çevrenin korunması, sürdürülebilir kalkınma gibi özel bir katma değer unsurunu içermesi değerlendirme aşamasında avantaj sağlamaktadır.</a:t>
            </a:r>
          </a:p>
          <a:p>
            <a:pPr algn="just">
              <a:spcAft>
                <a:spcPts val="600"/>
              </a:spcAft>
            </a:pPr>
            <a:r>
              <a:rPr lang="tr-TR" sz="2200" dirty="0">
                <a:cs typeface="Times New Roman" panose="02020603050405020304" pitchFamily="18" charset="0"/>
              </a:rPr>
              <a:t>Projenin aşağıdaki unsurlardan bir veya birkaçını içermesi değerlendirme aşamasında avantaj sağlamaktadır.</a:t>
            </a:r>
          </a:p>
          <a:p>
            <a:pPr marL="800100" lvl="1" indent="-342900" algn="just">
              <a:spcAft>
                <a:spcPts val="600"/>
              </a:spcAft>
              <a:buFont typeface="Arial" panose="020B0604020202020204" pitchFamily="34" charset="0"/>
              <a:buChar char="•"/>
            </a:pPr>
            <a:r>
              <a:rPr lang="tr-TR" sz="2200" dirty="0">
                <a:cs typeface="Times New Roman" panose="02020603050405020304" pitchFamily="18" charset="0"/>
              </a:rPr>
              <a:t>Başvuru sahibi gerçek kişi ise kendisinin, tüzel kişi ise tüzel kişilik paylarının en az yarısına sahip kişinin kadın girişimci olması</a:t>
            </a:r>
          </a:p>
          <a:p>
            <a:pPr marL="800100" lvl="1" indent="-342900" algn="just">
              <a:spcAft>
                <a:spcPts val="600"/>
              </a:spcAft>
              <a:buFont typeface="Arial" panose="020B0604020202020204" pitchFamily="34" charset="0"/>
              <a:buChar char="•"/>
            </a:pPr>
            <a:r>
              <a:rPr lang="tr-TR" sz="2200" dirty="0">
                <a:cs typeface="Times New Roman" panose="02020603050405020304" pitchFamily="18" charset="0"/>
              </a:rPr>
              <a:t>Projenin staj imkânı sağlayabilmesi</a:t>
            </a:r>
          </a:p>
          <a:p>
            <a:pPr marL="800100" lvl="1" indent="-342900" algn="just">
              <a:spcAft>
                <a:spcPts val="600"/>
              </a:spcAft>
              <a:buFont typeface="Arial" panose="020B0604020202020204" pitchFamily="34" charset="0"/>
              <a:buChar char="•"/>
            </a:pPr>
            <a:r>
              <a:rPr lang="tr-TR" sz="2200" dirty="0">
                <a:cs typeface="Times New Roman" panose="02020603050405020304" pitchFamily="18" charset="0"/>
              </a:rPr>
              <a:t>Yeni mezun personel istihdamına öncelik verilmesi</a:t>
            </a:r>
          </a:p>
          <a:p>
            <a:pPr marL="800100" lvl="1" indent="-342900" algn="just">
              <a:spcAft>
                <a:spcPts val="600"/>
              </a:spcAft>
              <a:buFont typeface="Arial" panose="020B0604020202020204" pitchFamily="34" charset="0"/>
              <a:buChar char="•"/>
            </a:pPr>
            <a:r>
              <a:rPr lang="tr-TR" sz="2200" dirty="0">
                <a:cs typeface="Times New Roman" panose="02020603050405020304" pitchFamily="18" charset="0"/>
              </a:rPr>
              <a:t>Projede mevcut ya da kurulacak tesislerin insan kaynakları kalitesinin artırılmasına yönelik eğitim kalemi içermesi</a:t>
            </a:r>
          </a:p>
          <a:p>
            <a:pPr algn="just">
              <a:spcAft>
                <a:spcPts val="600"/>
              </a:spcAft>
            </a:pPr>
            <a:r>
              <a:rPr lang="tr-TR" sz="2200" dirty="0">
                <a:cs typeface="Times New Roman" panose="02020603050405020304" pitchFamily="18" charset="0"/>
              </a:rPr>
              <a:t>Projenin yerli malı belgeli mal alım taahhüdü içermesi değerlendirme aşamasında avantaj sağlamaktadır.</a:t>
            </a:r>
          </a:p>
          <a:p>
            <a:pPr marL="800100" lvl="1" indent="-342900" algn="just">
              <a:spcAft>
                <a:spcPts val="600"/>
              </a:spcAft>
              <a:buFont typeface="Arial" panose="020B0604020202020204" pitchFamily="34" charset="0"/>
              <a:buChar char="•"/>
            </a:pPr>
            <a:endParaRPr lang="tr-TR" sz="2200" dirty="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57001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35935" y="260648"/>
            <a:ext cx="8229600" cy="1143000"/>
          </a:xfrm>
        </p:spPr>
        <p:txBody>
          <a:bodyPr>
            <a:normAutofit/>
          </a:bodyPr>
          <a:lstStyle/>
          <a:p>
            <a:r>
              <a:rPr lang="tr-TR" sz="2800" b="1" dirty="0">
                <a:solidFill>
                  <a:schemeClr val="accent2">
                    <a:lumMod val="75000"/>
                  </a:schemeClr>
                </a:solidFill>
                <a:latin typeface="Cambria" panose="02040503050406030204" pitchFamily="18" charset="0"/>
                <a:cs typeface="Times New Roman" panose="02020603050405020304" pitchFamily="18" charset="0"/>
              </a:rPr>
              <a:t>DİKKAT EDİLECEK HUSUSLAR</a:t>
            </a:r>
          </a:p>
        </p:txBody>
      </p:sp>
      <p:sp>
        <p:nvSpPr>
          <p:cNvPr id="3" name="İçerik Yer Tutucusu 2"/>
          <p:cNvSpPr>
            <a:spLocks noGrp="1"/>
          </p:cNvSpPr>
          <p:nvPr>
            <p:ph idx="1"/>
          </p:nvPr>
        </p:nvSpPr>
        <p:spPr>
          <a:xfrm>
            <a:off x="435935" y="1052736"/>
            <a:ext cx="8229600" cy="5472608"/>
          </a:xfrm>
        </p:spPr>
        <p:txBody>
          <a:bodyPr>
            <a:normAutofit fontScale="92500" lnSpcReduction="20000"/>
          </a:bodyPr>
          <a:lstStyle/>
          <a:p>
            <a:pPr algn="just"/>
            <a:r>
              <a:rPr lang="tr-TR" sz="2400" dirty="0"/>
              <a:t>Projenin başarılı olması durumunda her bir proje için sözleşmede öngörülen toplam destek miktarının %10’u teminat olarak alınır.</a:t>
            </a:r>
          </a:p>
          <a:p>
            <a:pPr algn="just"/>
            <a:r>
              <a:rPr lang="tr-TR" sz="2400" dirty="0"/>
              <a:t>Bu program kapsamında insan kaynakları kalemi ile seyahat giderleri uygun maliyet olarak değerlendirilmemektedir. Projenin yönetimi ile ilgili proje koordinatörlüğü vb. yönetim ihtiyaçlarına ise bütçede “6. Diğer” başlığı altında hizmet alımı olacak şekilde yer verilebilir</a:t>
            </a:r>
          </a:p>
          <a:p>
            <a:pPr algn="just"/>
            <a:r>
              <a:rPr lang="tr-TR" sz="2400" dirty="0"/>
              <a:t>Bütçede eğitim ve varsa projenin yönetimi ile ilgili proje koordinatörlüğü vb. yönetim ihtiyaçları kalemi için tahsis edilebilecek tutar projenin toplam uygun maliyetlerinin % 10’unu aşamaz.</a:t>
            </a:r>
          </a:p>
          <a:p>
            <a:pPr algn="just"/>
            <a:r>
              <a:rPr lang="tr-TR" sz="2400" dirty="0"/>
              <a:t>Çağrı merkezi ve imalat alanında başvuru yapan yararlanıcıların söz konusu sektör özelinde KOSGEB’den destek almamış olması, almaları durumunda da proje kapanışının üzerinden en az bir yıl geçmiş olması gerekmektedir. </a:t>
            </a:r>
          </a:p>
          <a:p>
            <a:pPr algn="just"/>
            <a:r>
              <a:rPr lang="tr-TR" sz="2400" dirty="0">
                <a:cs typeface="Times New Roman" panose="02020603050405020304" pitchFamily="18" charset="0"/>
              </a:rPr>
              <a:t>Tüm sektörlerde; b</a:t>
            </a:r>
            <a:r>
              <a:rPr lang="tr-TR" sz="2400" dirty="0"/>
              <a:t>aşvuru sahibinin Ajanstan hiç destek almamış olması veya Ajansla yaptığı destek sözleşmesinin sona ermesinin üzerinden (nihai ödeme tarihinden itibaren) en az bir yıl geçmiş olması gerekmektedir.</a:t>
            </a:r>
            <a:endParaRPr lang="tr-TR" sz="2200" dirty="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04227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29600" cy="4248472"/>
          </a:xfrm>
        </p:spPr>
        <p:txBody>
          <a:bodyPr>
            <a:normAutofit/>
          </a:bodyPr>
          <a:lstStyle/>
          <a:p>
            <a:pPr marL="0" lvl="0" indent="0" algn="just">
              <a:spcBef>
                <a:spcPts val="0"/>
              </a:spcBef>
              <a:buNone/>
            </a:pPr>
            <a:endParaRPr lang="tr-TR" sz="2800" dirty="0">
              <a:solidFill>
                <a:prstClr val="black"/>
              </a:solidFill>
              <a:cs typeface="Times New Roman" pitchFamily="18" charset="0"/>
            </a:endParaRPr>
          </a:p>
          <a:p>
            <a:pPr marL="0" indent="0" algn="ctr">
              <a:buNone/>
            </a:pPr>
            <a:r>
              <a:rPr lang="tr-TR" sz="2800" dirty="0">
                <a:cs typeface="Times New Roman" pitchFamily="18" charset="0"/>
              </a:rPr>
              <a:t>Kalkınma Ajansları Yönetim Sistemi (KAYS)</a:t>
            </a:r>
          </a:p>
          <a:p>
            <a:pPr marL="0" indent="0" algn="ctr">
              <a:buNone/>
            </a:pPr>
            <a:r>
              <a:rPr lang="tr-TR" sz="2800" b="1" dirty="0">
                <a:cs typeface="Times New Roman" pitchFamily="18" charset="0"/>
                <a:hlinkClick r:id="rId2"/>
              </a:rPr>
              <a:t>https://kaysuygulama.sanayi.gov.tr</a:t>
            </a:r>
            <a:endParaRPr lang="tr-TR" sz="2800" b="1" dirty="0">
              <a:cs typeface="Times New Roman" pitchFamily="18" charset="0"/>
            </a:endParaRPr>
          </a:p>
          <a:p>
            <a:pPr marL="0" indent="0" algn="ctr">
              <a:buNone/>
            </a:pPr>
            <a:endParaRPr lang="tr-TR" sz="2800" b="1" dirty="0">
              <a:cs typeface="Times New Roman" pitchFamily="18" charset="0"/>
            </a:endParaRPr>
          </a:p>
          <a:p>
            <a:pPr algn="ctr"/>
            <a:r>
              <a:rPr lang="tr-TR" sz="2800" dirty="0">
                <a:solidFill>
                  <a:schemeClr val="tx2">
                    <a:lumMod val="50000"/>
                  </a:schemeClr>
                </a:solidFill>
                <a:cs typeface="Times New Roman" pitchFamily="18" charset="0"/>
              </a:rPr>
              <a:t>KAYS Kullanıcı Kaydı</a:t>
            </a:r>
          </a:p>
          <a:p>
            <a:pPr algn="ctr"/>
            <a:r>
              <a:rPr lang="tr-TR" sz="2800" dirty="0">
                <a:solidFill>
                  <a:schemeClr val="tx2">
                    <a:lumMod val="50000"/>
                  </a:schemeClr>
                </a:solidFill>
                <a:cs typeface="Times New Roman" pitchFamily="18" charset="0"/>
              </a:rPr>
              <a:t>KAYS Proje Başvurusu</a:t>
            </a:r>
          </a:p>
          <a:p>
            <a:pPr algn="ctr"/>
            <a:r>
              <a:rPr lang="tr-TR" sz="2800" dirty="0">
                <a:solidFill>
                  <a:schemeClr val="tx2">
                    <a:lumMod val="50000"/>
                  </a:schemeClr>
                </a:solidFill>
                <a:cs typeface="Times New Roman" pitchFamily="18" charset="0"/>
              </a:rPr>
              <a:t>E-imza veya Taahhütname Teslimi</a:t>
            </a:r>
          </a:p>
          <a:p>
            <a:pPr marL="0" indent="0">
              <a:buNone/>
            </a:pPr>
            <a:endParaRPr lang="tr-TR" sz="3600" dirty="0">
              <a:latin typeface="Times New Roman" pitchFamily="18" charset="0"/>
              <a:cs typeface="Times New Roman" pitchFamily="18" charset="0"/>
            </a:endParaRPr>
          </a:p>
          <a:p>
            <a:pPr marL="0" lvl="0" indent="0" algn="just">
              <a:spcBef>
                <a:spcPts val="0"/>
              </a:spcBef>
              <a:buNone/>
            </a:pPr>
            <a:endParaRPr lang="tr-TR" sz="2400" dirty="0">
              <a:solidFill>
                <a:prstClr val="black"/>
              </a:solidFill>
              <a:latin typeface="Times New Roman" pitchFamily="18" charset="0"/>
              <a:cs typeface="Times New Roman" pitchFamily="18" charset="0"/>
            </a:endParaRPr>
          </a:p>
        </p:txBody>
      </p:sp>
      <p:sp>
        <p:nvSpPr>
          <p:cNvPr id="4" name="Başlık 3"/>
          <p:cNvSpPr>
            <a:spLocks noGrp="1"/>
          </p:cNvSpPr>
          <p:nvPr>
            <p:ph type="title"/>
          </p:nvPr>
        </p:nvSpPr>
        <p:spPr>
          <a:xfrm>
            <a:off x="395536" y="548680"/>
            <a:ext cx="8229600" cy="1143000"/>
          </a:xfrm>
        </p:spPr>
        <p:txBody>
          <a:bodyPr>
            <a:normAutofit/>
          </a:bodyPr>
          <a:lstStyle/>
          <a:p>
            <a:r>
              <a:rPr lang="tr-TR" sz="2800" b="1" dirty="0">
                <a:solidFill>
                  <a:srgbClr val="C0504D">
                    <a:lumMod val="75000"/>
                  </a:srgbClr>
                </a:solidFill>
                <a:latin typeface="+mn-lt"/>
                <a:cs typeface="Times New Roman" pitchFamily="18" charset="0"/>
              </a:rPr>
              <a:t>MALİ DESTEK PROGRAMLARI</a:t>
            </a:r>
            <a:br>
              <a:rPr lang="tr-TR" sz="2800" b="1" dirty="0">
                <a:solidFill>
                  <a:srgbClr val="C0504D">
                    <a:lumMod val="75000"/>
                  </a:srgbClr>
                </a:solidFill>
                <a:latin typeface="+mn-lt"/>
                <a:cs typeface="Times New Roman" pitchFamily="18" charset="0"/>
              </a:rPr>
            </a:br>
            <a:r>
              <a:rPr lang="tr-TR" sz="2800" b="1" dirty="0">
                <a:solidFill>
                  <a:srgbClr val="C0504D">
                    <a:lumMod val="75000"/>
                  </a:srgbClr>
                </a:solidFill>
                <a:latin typeface="+mn-lt"/>
                <a:cs typeface="Times New Roman" pitchFamily="18" charset="0"/>
              </a:rPr>
              <a:t>BAŞVURU İŞLEMLERİ</a:t>
            </a:r>
            <a:endParaRPr lang="tr-TR" sz="2800" dirty="0">
              <a:latin typeface="+mn-lt"/>
            </a:endParaRPr>
          </a:p>
        </p:txBody>
      </p:sp>
    </p:spTree>
    <p:extLst>
      <p:ext uri="{BB962C8B-B14F-4D97-AF65-F5344CB8AC3E}">
        <p14:creationId xmlns:p14="http://schemas.microsoft.com/office/powerpoint/2010/main" val="3274486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a:xfrm>
            <a:off x="457200" y="3180354"/>
            <a:ext cx="8229600" cy="2814704"/>
          </a:xfrm>
        </p:spPr>
        <p:txBody>
          <a:bodyPr>
            <a:normAutofit/>
          </a:bodyPr>
          <a:lstStyle/>
          <a:p>
            <a:pPr marL="342900" indent="-342900" algn="just">
              <a:buFont typeface="Arial" panose="020B0604020202020204" pitchFamily="34" charset="0"/>
              <a:buChar char="•"/>
            </a:pPr>
            <a:r>
              <a:rPr lang="tr-TR" sz="2200" dirty="0">
                <a:latin typeface="+mn-lt"/>
              </a:rPr>
              <a:t>Kalkınma Ajansları Yönetim Sistemine girildikten sonra Kullanıcı Girişi bağlantısına tıklanmalıdır. E-Devlet üzerinden kimlik doğrulaması yaparak sisteme giriş yapılmalıdır. </a:t>
            </a:r>
            <a:br>
              <a:rPr lang="tr-TR" sz="2200" dirty="0">
                <a:latin typeface="+mn-lt"/>
              </a:rPr>
            </a:br>
            <a:r>
              <a:rPr lang="tr-TR" sz="2200" dirty="0">
                <a:latin typeface="+mn-lt"/>
              </a:rPr>
              <a:t>Kayıt formunda Rol Seçimi bölümünden “Başvuru Sahibi Kullanıcısı” rolü seçilerek ve istenen bilgiler doldurularak sisteme kayıt olunmalıdır.</a:t>
            </a:r>
            <a:endParaRPr lang="tr-TR" dirty="0">
              <a:latin typeface="+mn-lt"/>
            </a:endParaRPr>
          </a:p>
        </p:txBody>
      </p:sp>
      <p:pic>
        <p:nvPicPr>
          <p:cNvPr id="5" name="Resim 4"/>
          <p:cNvPicPr>
            <a:picLocks noChangeAspect="1"/>
          </p:cNvPicPr>
          <p:nvPr/>
        </p:nvPicPr>
        <p:blipFill>
          <a:blip r:embed="rId2"/>
          <a:stretch>
            <a:fillRect/>
          </a:stretch>
        </p:blipFill>
        <p:spPr>
          <a:xfrm>
            <a:off x="455733" y="1556792"/>
            <a:ext cx="8229600" cy="1817844"/>
          </a:xfrm>
          <a:prstGeom prst="rect">
            <a:avLst/>
          </a:prstGeom>
        </p:spPr>
      </p:pic>
      <p:sp>
        <p:nvSpPr>
          <p:cNvPr id="9" name="Başlık 3"/>
          <p:cNvSpPr txBox="1">
            <a:spLocks/>
          </p:cNvSpPr>
          <p:nvPr/>
        </p:nvSpPr>
        <p:spPr>
          <a:xfrm>
            <a:off x="457200" y="548680"/>
            <a:ext cx="8229600" cy="93610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a:solidFill>
                  <a:srgbClr val="C0504D">
                    <a:lumMod val="75000"/>
                  </a:srgbClr>
                </a:solidFill>
                <a:latin typeface="+mn-lt"/>
                <a:cs typeface="Times New Roman" pitchFamily="18" charset="0"/>
              </a:rPr>
              <a:t>MALİ DESTEK PROGRAMLARI</a:t>
            </a:r>
            <a:br>
              <a:rPr lang="tr-TR" sz="2800" b="1" dirty="0">
                <a:solidFill>
                  <a:srgbClr val="C0504D">
                    <a:lumMod val="75000"/>
                  </a:srgbClr>
                </a:solidFill>
                <a:latin typeface="+mn-lt"/>
                <a:cs typeface="Times New Roman" pitchFamily="18" charset="0"/>
              </a:rPr>
            </a:br>
            <a:r>
              <a:rPr lang="tr-TR" sz="2800" b="1" dirty="0">
                <a:solidFill>
                  <a:srgbClr val="C0504D">
                    <a:lumMod val="75000"/>
                  </a:srgbClr>
                </a:solidFill>
                <a:latin typeface="+mn-lt"/>
                <a:cs typeface="Times New Roman" pitchFamily="18" charset="0"/>
              </a:rPr>
              <a:t>BAŞVURU İŞLEMLERİ</a:t>
            </a:r>
            <a:endParaRPr lang="tr-TR" sz="2800" dirty="0">
              <a:latin typeface="+mn-lt"/>
            </a:endParaRPr>
          </a:p>
        </p:txBody>
      </p:sp>
    </p:spTree>
    <p:extLst>
      <p:ext uri="{BB962C8B-B14F-4D97-AF65-F5344CB8AC3E}">
        <p14:creationId xmlns:p14="http://schemas.microsoft.com/office/powerpoint/2010/main" val="2317240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958" y="1518700"/>
            <a:ext cx="8147248" cy="4680520"/>
          </a:xfrm>
        </p:spPr>
        <p:txBody>
          <a:bodyPr>
            <a:noAutofit/>
          </a:bodyPr>
          <a:lstStyle/>
          <a:p>
            <a:pPr algn="just">
              <a:lnSpc>
                <a:spcPct val="150000"/>
              </a:lnSpc>
            </a:pPr>
            <a:r>
              <a:rPr lang="tr-TR" sz="1800" dirty="0"/>
              <a:t>Sistem sizi adım adım doldurmanız gereken bölümlere yönlendirecektir. </a:t>
            </a:r>
          </a:p>
          <a:p>
            <a:pPr algn="just">
              <a:lnSpc>
                <a:spcPct val="150000"/>
              </a:lnSpc>
            </a:pPr>
            <a:r>
              <a:rPr lang="tr-TR" sz="1800" dirty="0"/>
              <a:t>Başvuru formunu tamamen doldurduktan sonra destekleyici belgelerin elektronik kopyaları sisteme yüklenmeli, başvuru KAYS üzerinden son başvuru tarihine kadar onaylanmalıdır. </a:t>
            </a:r>
          </a:p>
          <a:p>
            <a:pPr algn="just">
              <a:lnSpc>
                <a:spcPct val="150000"/>
              </a:lnSpc>
            </a:pPr>
            <a:r>
              <a:rPr lang="tr-TR" sz="1800" dirty="0"/>
              <a:t>KAYS üzerinden üretilen taahhütnameyi son başvuru tarihinden itibaren en geç 5 iş günü içerisinde e-imza ile imzalanmalıdır.</a:t>
            </a:r>
          </a:p>
          <a:p>
            <a:pPr algn="just">
              <a:lnSpc>
                <a:spcPct val="150000"/>
              </a:lnSpc>
            </a:pPr>
            <a:r>
              <a:rPr lang="tr-TR" sz="1800" dirty="0"/>
              <a:t>Taahhütnamenin e-imza ile imzalanması esastır. Taahhütnamenin e-imza ile imzalanmadığı hallerde, taahhütname başvuru sahibi tarafından ıslak imzalı olarak elden veya posta yolu ile KAYS üzerinden son başvuru tarihi üzerinden en geç 5 iş günü içerisinde Ajansa teslim edilmelidir.</a:t>
            </a:r>
          </a:p>
          <a:p>
            <a:pPr marL="0" lvl="0" indent="0" algn="just">
              <a:spcBef>
                <a:spcPts val="0"/>
              </a:spcBef>
              <a:buNone/>
            </a:pPr>
            <a:endParaRPr lang="tr-TR" sz="1600" dirty="0">
              <a:solidFill>
                <a:prstClr val="black"/>
              </a:solidFill>
              <a:latin typeface="Times New Roman" pitchFamily="18" charset="0"/>
              <a:cs typeface="Times New Roman" pitchFamily="18" charset="0"/>
            </a:endParaRPr>
          </a:p>
        </p:txBody>
      </p:sp>
      <p:sp>
        <p:nvSpPr>
          <p:cNvPr id="4" name="Başlık 3"/>
          <p:cNvSpPr>
            <a:spLocks noGrp="1"/>
          </p:cNvSpPr>
          <p:nvPr>
            <p:ph type="title"/>
          </p:nvPr>
        </p:nvSpPr>
        <p:spPr>
          <a:xfrm>
            <a:off x="457200" y="548680"/>
            <a:ext cx="8229600" cy="936104"/>
          </a:xfrm>
        </p:spPr>
        <p:txBody>
          <a:bodyPr>
            <a:normAutofit/>
          </a:bodyPr>
          <a:lstStyle/>
          <a:p>
            <a:r>
              <a:rPr lang="tr-TR" sz="2800" b="1" dirty="0">
                <a:solidFill>
                  <a:srgbClr val="C0504D">
                    <a:lumMod val="75000"/>
                  </a:srgbClr>
                </a:solidFill>
                <a:latin typeface="+mn-lt"/>
                <a:cs typeface="Times New Roman" pitchFamily="18" charset="0"/>
              </a:rPr>
              <a:t>MALİ DESTEK PROGRAMLARI BAŞVURU İŞLEMLERİ</a:t>
            </a:r>
            <a:endParaRPr lang="tr-TR" sz="2800" dirty="0">
              <a:latin typeface="+mn-lt"/>
            </a:endParaRPr>
          </a:p>
        </p:txBody>
      </p:sp>
    </p:spTree>
    <p:extLst>
      <p:ext uri="{BB962C8B-B14F-4D97-AF65-F5344CB8AC3E}">
        <p14:creationId xmlns:p14="http://schemas.microsoft.com/office/powerpoint/2010/main" val="1102909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700808"/>
            <a:ext cx="8229600" cy="4248472"/>
          </a:xfrm>
        </p:spPr>
        <p:txBody>
          <a:bodyPr>
            <a:normAutofit/>
          </a:bodyPr>
          <a:lstStyle/>
          <a:p>
            <a:pPr marL="0" lvl="0" indent="0" algn="just">
              <a:spcBef>
                <a:spcPts val="0"/>
              </a:spcBef>
              <a:buNone/>
            </a:pPr>
            <a:endParaRPr lang="tr-TR" sz="2400" dirty="0">
              <a:solidFill>
                <a:prstClr val="black"/>
              </a:solidFill>
              <a:latin typeface="Times New Roman" panose="02020603050405020304" pitchFamily="18" charset="0"/>
              <a:cs typeface="Times New Roman" panose="02020603050405020304" pitchFamily="18" charset="0"/>
            </a:endParaRPr>
          </a:p>
          <a:p>
            <a:pPr marL="0" lvl="0" indent="0" algn="ctr">
              <a:buNone/>
            </a:pPr>
            <a:r>
              <a:rPr lang="tr-TR" sz="2400" b="1" dirty="0">
                <a:solidFill>
                  <a:prstClr val="black"/>
                </a:solidFill>
                <a:cs typeface="Times New Roman" pitchFamily="18" charset="0"/>
              </a:rPr>
              <a:t>KAYS ÜZERİNDEN ÇEVRİMİÇİ PROJE BAŞVURUSU İÇİN SON TARİH;</a:t>
            </a:r>
          </a:p>
          <a:p>
            <a:pPr marL="0" lvl="0" indent="0" algn="ctr">
              <a:spcBef>
                <a:spcPct val="0"/>
              </a:spcBef>
              <a:buNone/>
            </a:pPr>
            <a:r>
              <a:rPr lang="tr-TR" sz="2400" b="1" dirty="0">
                <a:solidFill>
                  <a:srgbClr val="C0504D">
                    <a:lumMod val="75000"/>
                  </a:srgbClr>
                </a:solidFill>
                <a:ea typeface="+mj-ea"/>
                <a:cs typeface="Times New Roman" pitchFamily="18" charset="0"/>
              </a:rPr>
              <a:t>17/01/2023, Saat: 23:59</a:t>
            </a:r>
          </a:p>
          <a:p>
            <a:pPr marL="0" lvl="0" indent="0" algn="ctr">
              <a:buNone/>
            </a:pPr>
            <a:endParaRPr lang="tr-TR" sz="2400" b="1" u="sng" dirty="0">
              <a:solidFill>
                <a:srgbClr val="C0504D">
                  <a:lumMod val="75000"/>
                </a:srgbClr>
              </a:solidFill>
              <a:cs typeface="Times New Roman" pitchFamily="18" charset="0"/>
            </a:endParaRPr>
          </a:p>
          <a:p>
            <a:pPr marL="0" lvl="0" indent="0" algn="ctr">
              <a:buNone/>
            </a:pPr>
            <a:r>
              <a:rPr lang="tr-TR" sz="2400" b="1" dirty="0">
                <a:solidFill>
                  <a:prstClr val="black"/>
                </a:solidFill>
                <a:cs typeface="Times New Roman" pitchFamily="18" charset="0"/>
              </a:rPr>
              <a:t>KAYS TARAFINDAN ÜRETİLEN TAAHHÜTNAMENİN E-İMZA İLE İMZALANMASI YA DA AJANSA TESLİMİ İÇİN SON TARİH;</a:t>
            </a:r>
          </a:p>
          <a:p>
            <a:pPr marL="0" indent="0" algn="ctr">
              <a:spcBef>
                <a:spcPct val="0"/>
              </a:spcBef>
              <a:buNone/>
            </a:pPr>
            <a:r>
              <a:rPr lang="tr-TR" sz="2400" b="1" dirty="0">
                <a:solidFill>
                  <a:srgbClr val="C0504D">
                    <a:lumMod val="75000"/>
                  </a:srgbClr>
                </a:solidFill>
                <a:ea typeface="+mj-ea"/>
                <a:cs typeface="Times New Roman" pitchFamily="18" charset="0"/>
              </a:rPr>
              <a:t>24/01/2023, Saat: 17:00</a:t>
            </a:r>
          </a:p>
          <a:p>
            <a:pPr marL="0" lvl="0" indent="0" algn="ctr">
              <a:buNone/>
            </a:pPr>
            <a:endParaRPr lang="tr-TR" sz="4000" b="1" u="sng" dirty="0">
              <a:solidFill>
                <a:srgbClr val="C0504D">
                  <a:lumMod val="75000"/>
                </a:srgbClr>
              </a:solidFill>
              <a:latin typeface="Times New Roman" pitchFamily="18" charset="0"/>
              <a:cs typeface="Times New Roman" pitchFamily="18" charset="0"/>
            </a:endParaRPr>
          </a:p>
          <a:p>
            <a:pPr marL="0" lvl="0" indent="0" algn="ctr">
              <a:buNone/>
            </a:pPr>
            <a:endParaRPr lang="tr-TR" sz="2400" u="sng" dirty="0">
              <a:solidFill>
                <a:srgbClr val="C0504D">
                  <a:lumMod val="75000"/>
                </a:srgbClr>
              </a:solidFill>
              <a:latin typeface="Times New Roman" pitchFamily="18" charset="0"/>
              <a:cs typeface="Times New Roman" pitchFamily="18" charset="0"/>
            </a:endParaRPr>
          </a:p>
          <a:p>
            <a:pPr marL="0" lvl="0" indent="0" algn="ctr">
              <a:buNone/>
            </a:pPr>
            <a:endParaRPr lang="tr-TR" sz="2400" u="sng" dirty="0">
              <a:solidFill>
                <a:srgbClr val="C0504D">
                  <a:lumMod val="75000"/>
                </a:srgbClr>
              </a:solidFill>
              <a:latin typeface="Times New Roman" pitchFamily="18" charset="0"/>
              <a:cs typeface="Times New Roman" pitchFamily="18" charset="0"/>
            </a:endParaRPr>
          </a:p>
          <a:p>
            <a:pPr marL="0" lvl="0" indent="0" algn="just">
              <a:spcBef>
                <a:spcPts val="0"/>
              </a:spcBef>
              <a:buNone/>
            </a:pPr>
            <a:endParaRPr lang="tr-TR" sz="2400" dirty="0">
              <a:solidFill>
                <a:prstClr val="black"/>
              </a:solidFill>
              <a:latin typeface="Times New Roman" pitchFamily="18" charset="0"/>
              <a:cs typeface="Times New Roman" pitchFamily="18" charset="0"/>
            </a:endParaRPr>
          </a:p>
        </p:txBody>
      </p:sp>
      <p:sp>
        <p:nvSpPr>
          <p:cNvPr id="4" name="Başlık 3"/>
          <p:cNvSpPr>
            <a:spLocks noGrp="1"/>
          </p:cNvSpPr>
          <p:nvPr>
            <p:ph type="title"/>
          </p:nvPr>
        </p:nvSpPr>
        <p:spPr>
          <a:xfrm>
            <a:off x="467544" y="476672"/>
            <a:ext cx="8229600" cy="1143000"/>
          </a:xfrm>
        </p:spPr>
        <p:txBody>
          <a:bodyPr/>
          <a:lstStyle/>
          <a:p>
            <a:r>
              <a:rPr lang="tr-TR" sz="3200" b="1" dirty="0">
                <a:solidFill>
                  <a:srgbClr val="C0504D">
                    <a:lumMod val="75000"/>
                  </a:srgbClr>
                </a:solidFill>
                <a:latin typeface="+mn-lt"/>
                <a:cs typeface="Times New Roman" pitchFamily="18" charset="0"/>
              </a:rPr>
              <a:t>HER İKİ MALİ DESTEK PROGRAMI İÇİN DE;</a:t>
            </a:r>
            <a:endParaRPr lang="tr-TR" dirty="0">
              <a:latin typeface="+mn-lt"/>
            </a:endParaRPr>
          </a:p>
        </p:txBody>
      </p:sp>
    </p:spTree>
    <p:extLst>
      <p:ext uri="{BB962C8B-B14F-4D97-AF65-F5344CB8AC3E}">
        <p14:creationId xmlns:p14="http://schemas.microsoft.com/office/powerpoint/2010/main" val="2687286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D0D28AD9-B91C-4704-94AB-07D3EA8F9EB2}" type="slidenum">
              <a:rPr lang="tr-TR" smtClean="0">
                <a:solidFill>
                  <a:prstClr val="black">
                    <a:tint val="75000"/>
                  </a:prstClr>
                </a:solidFill>
              </a:rPr>
              <a:pPr/>
              <a:t>19</a:t>
            </a:fld>
            <a:endParaRPr lang="tr-TR">
              <a:solidFill>
                <a:prstClr val="black">
                  <a:tint val="75000"/>
                </a:prstClr>
              </a:solidFill>
            </a:endParaRPr>
          </a:p>
        </p:txBody>
      </p:sp>
      <p:sp>
        <p:nvSpPr>
          <p:cNvPr id="3" name="İçerik Yer Tutucusu 2"/>
          <p:cNvSpPr>
            <a:spLocks noGrp="1"/>
          </p:cNvSpPr>
          <p:nvPr>
            <p:ph idx="1"/>
          </p:nvPr>
        </p:nvSpPr>
        <p:spPr>
          <a:xfrm>
            <a:off x="460917" y="1628800"/>
            <a:ext cx="8229600" cy="4752528"/>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a:noAutofit/>
          </a:bodyPr>
          <a:lstStyle/>
          <a:p>
            <a:pPr marL="0" indent="0">
              <a:spcBef>
                <a:spcPts val="0"/>
              </a:spcBef>
              <a:buNone/>
            </a:pPr>
            <a:endParaRPr lang="tr-TR" sz="1800" dirty="0">
              <a:latin typeface="Times New Roman" pitchFamily="18" charset="0"/>
              <a:cs typeface="Times New Roman" pitchFamily="18" charset="0"/>
            </a:endParaRPr>
          </a:p>
          <a:p>
            <a:pPr marL="0" indent="0" algn="ctr">
              <a:spcBef>
                <a:spcPts val="0"/>
              </a:spcBef>
              <a:buNone/>
            </a:pPr>
            <a:r>
              <a:rPr lang="tr-TR" sz="1800" b="1" dirty="0">
                <a:solidFill>
                  <a:schemeClr val="accent2">
                    <a:lumMod val="75000"/>
                  </a:schemeClr>
                </a:solidFill>
                <a:cs typeface="Times New Roman" pitchFamily="18" charset="0"/>
              </a:rPr>
              <a:t>Serhat Kalkınma Ajansı</a:t>
            </a:r>
          </a:p>
          <a:p>
            <a:pPr marL="0" indent="0" algn="ctr">
              <a:spcBef>
                <a:spcPts val="0"/>
              </a:spcBef>
              <a:buNone/>
            </a:pPr>
            <a:r>
              <a:rPr lang="tr-TR" sz="1800" b="1" dirty="0">
                <a:cs typeface="Times New Roman" pitchFamily="18" charset="0"/>
              </a:rPr>
              <a:t>Sonuç Odaklı Program Yönetim Birimi</a:t>
            </a:r>
          </a:p>
          <a:p>
            <a:pPr marL="0" indent="0" algn="ctr">
              <a:spcBef>
                <a:spcPts val="0"/>
              </a:spcBef>
              <a:buNone/>
            </a:pPr>
            <a:r>
              <a:rPr lang="tr-TR" sz="1800" b="1" dirty="0">
                <a:cs typeface="Times New Roman" pitchFamily="18" charset="0"/>
              </a:rPr>
              <a:t>Ortakapı Mah. Atatürk Cad. No:69 Merkez/KARS </a:t>
            </a:r>
          </a:p>
          <a:p>
            <a:pPr marL="0" indent="0" algn="ctr">
              <a:spcBef>
                <a:spcPts val="0"/>
              </a:spcBef>
              <a:buNone/>
            </a:pPr>
            <a:endParaRPr lang="tr-TR" sz="1800" b="1" dirty="0">
              <a:cs typeface="Times New Roman" pitchFamily="18" charset="0"/>
            </a:endParaRPr>
          </a:p>
          <a:p>
            <a:pPr marL="0" indent="0" algn="ctr">
              <a:spcBef>
                <a:spcPts val="0"/>
              </a:spcBef>
              <a:buNone/>
            </a:pPr>
            <a:r>
              <a:rPr lang="tr-TR" sz="1800" b="1" dirty="0">
                <a:solidFill>
                  <a:schemeClr val="accent2">
                    <a:lumMod val="75000"/>
                  </a:schemeClr>
                </a:solidFill>
                <a:cs typeface="Times New Roman" pitchFamily="18" charset="0"/>
              </a:rPr>
              <a:t>Ağrı Yatırım Destek Ofisi</a:t>
            </a:r>
          </a:p>
          <a:p>
            <a:pPr marL="0" indent="0" algn="ctr">
              <a:spcBef>
                <a:spcPts val="0"/>
              </a:spcBef>
              <a:buNone/>
            </a:pPr>
            <a:r>
              <a:rPr lang="tr-TR" sz="1800" b="1" dirty="0">
                <a:cs typeface="Times New Roman" pitchFamily="18" charset="0"/>
              </a:rPr>
              <a:t>Ağrı Ticaret ve Sanayi Odası Hizmet Binası</a:t>
            </a:r>
          </a:p>
          <a:p>
            <a:pPr marL="0" indent="0" algn="ctr">
              <a:spcBef>
                <a:spcPts val="0"/>
              </a:spcBef>
              <a:buNone/>
            </a:pPr>
            <a:r>
              <a:rPr lang="tr-TR" sz="1800" b="1" dirty="0">
                <a:cs typeface="Times New Roman" pitchFamily="18" charset="0"/>
              </a:rPr>
              <a:t>Kat:3 Merkez/AĞRI</a:t>
            </a:r>
          </a:p>
          <a:p>
            <a:pPr marL="0" indent="0" algn="ctr">
              <a:spcBef>
                <a:spcPts val="0"/>
              </a:spcBef>
              <a:buNone/>
            </a:pPr>
            <a:endParaRPr lang="tr-TR" sz="1800" b="1" dirty="0">
              <a:cs typeface="Times New Roman" pitchFamily="18" charset="0"/>
            </a:endParaRPr>
          </a:p>
          <a:p>
            <a:pPr marL="0" indent="0" algn="ctr">
              <a:spcBef>
                <a:spcPts val="0"/>
              </a:spcBef>
              <a:buNone/>
            </a:pPr>
            <a:r>
              <a:rPr lang="tr-TR" sz="1800" b="1" dirty="0">
                <a:solidFill>
                  <a:schemeClr val="accent2">
                    <a:lumMod val="75000"/>
                  </a:schemeClr>
                </a:solidFill>
                <a:cs typeface="Times New Roman" pitchFamily="18" charset="0"/>
              </a:rPr>
              <a:t>Ardahan Yatırım Destek Ofisi</a:t>
            </a:r>
          </a:p>
          <a:p>
            <a:pPr marL="0" indent="0" algn="ctr">
              <a:spcBef>
                <a:spcPts val="0"/>
              </a:spcBef>
              <a:buNone/>
            </a:pPr>
            <a:r>
              <a:rPr lang="tr-TR" sz="1800" b="1" dirty="0">
                <a:cs typeface="Times New Roman" pitchFamily="18" charset="0"/>
              </a:rPr>
              <a:t>Ardahan Ticaret ve Sanayi Odası Hizmet Binası</a:t>
            </a:r>
          </a:p>
          <a:p>
            <a:pPr marL="0" indent="0" algn="ctr">
              <a:spcBef>
                <a:spcPts val="0"/>
              </a:spcBef>
              <a:buNone/>
            </a:pPr>
            <a:r>
              <a:rPr lang="tr-TR" sz="1800" b="1" dirty="0">
                <a:cs typeface="Times New Roman" pitchFamily="18" charset="0"/>
              </a:rPr>
              <a:t>Kat:2 Merkez/ARDAHAN</a:t>
            </a:r>
          </a:p>
          <a:p>
            <a:pPr marL="0" indent="0" algn="ctr">
              <a:spcBef>
                <a:spcPts val="0"/>
              </a:spcBef>
              <a:buNone/>
            </a:pPr>
            <a:endParaRPr lang="tr-TR" sz="1800" b="1" dirty="0">
              <a:cs typeface="Times New Roman" pitchFamily="18" charset="0"/>
            </a:endParaRPr>
          </a:p>
          <a:p>
            <a:pPr marL="0" indent="0" algn="ctr">
              <a:spcBef>
                <a:spcPts val="0"/>
              </a:spcBef>
              <a:buNone/>
            </a:pPr>
            <a:r>
              <a:rPr lang="tr-TR" sz="1800" b="1" dirty="0">
                <a:solidFill>
                  <a:schemeClr val="accent2">
                    <a:lumMod val="75000"/>
                  </a:schemeClr>
                </a:solidFill>
                <a:cs typeface="Times New Roman" pitchFamily="18" charset="0"/>
              </a:rPr>
              <a:t>Iğdır Yatırım Destek Ofisi</a:t>
            </a:r>
          </a:p>
          <a:p>
            <a:pPr marL="0" indent="0" algn="ctr">
              <a:spcBef>
                <a:spcPts val="0"/>
              </a:spcBef>
              <a:buNone/>
            </a:pPr>
            <a:r>
              <a:rPr lang="tr-TR" sz="1800" b="1" dirty="0">
                <a:cs typeface="Times New Roman" pitchFamily="18" charset="0"/>
              </a:rPr>
              <a:t>Cumhuriyet Mahallesi 503. Sokak </a:t>
            </a:r>
          </a:p>
          <a:p>
            <a:pPr marL="0" indent="0" algn="ctr">
              <a:spcBef>
                <a:spcPts val="0"/>
              </a:spcBef>
              <a:buNone/>
            </a:pPr>
            <a:r>
              <a:rPr lang="tr-TR" sz="1800" b="1" dirty="0">
                <a:cs typeface="Times New Roman" pitchFamily="18" charset="0"/>
              </a:rPr>
              <a:t>Ağgül İş Merkezi No: 11 Kat:3/17</a:t>
            </a:r>
          </a:p>
          <a:p>
            <a:pPr marL="0" indent="0" algn="ctr">
              <a:spcBef>
                <a:spcPts val="0"/>
              </a:spcBef>
              <a:buNone/>
            </a:pPr>
            <a:r>
              <a:rPr lang="tr-TR" sz="1800" b="1" dirty="0">
                <a:cs typeface="Times New Roman" pitchFamily="18" charset="0"/>
              </a:rPr>
              <a:t>Merkez/IĞDIR</a:t>
            </a:r>
          </a:p>
        </p:txBody>
      </p:sp>
      <p:sp>
        <p:nvSpPr>
          <p:cNvPr id="8" name="Başlık 1"/>
          <p:cNvSpPr txBox="1">
            <a:spLocks/>
          </p:cNvSpPr>
          <p:nvPr/>
        </p:nvSpPr>
        <p:spPr>
          <a:xfrm>
            <a:off x="467544" y="764704"/>
            <a:ext cx="8229600" cy="720080"/>
          </a:xfrm>
          <a:prstGeom prst="rect">
            <a:avLst/>
          </a:prstGeom>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0">
            <a:scrgbClr r="0" g="0" b="0"/>
          </a:lnRef>
          <a:fillRef idx="1001">
            <a:schemeClr val="lt1"/>
          </a:fillRef>
          <a:effectRef idx="0">
            <a:scrgbClr r="0" g="0" b="0"/>
          </a:effectRef>
          <a:fontRef idx="major"/>
        </p:style>
        <p:txBody>
          <a:bodyPr vert="horz" lIns="91440" tIns="45720" rIns="91440" bIns="45720" rtlCol="0" anchor="ctr">
            <a:noAutofit/>
            <a:sp3d/>
          </a:bodyPr>
          <a:lstStyle>
            <a:lvl1pPr algn="ctr" defTabSz="914400" rtl="0" eaLnBrk="1" latinLnBrk="0" hangingPunct="1">
              <a:spcBef>
                <a:spcPct val="0"/>
              </a:spcBef>
              <a:buNone/>
              <a:defRPr sz="4400" kern="1200">
                <a:solidFill>
                  <a:schemeClr val="tx1"/>
                </a:solidFill>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ct val="20000"/>
              </a:spcBef>
            </a:pPr>
            <a:endParaRPr lang="tr-TR" sz="3200" b="1" dirty="0">
              <a:solidFill>
                <a:srgbClr val="C0504D">
                  <a:lumMod val="75000"/>
                </a:srgbClr>
              </a:solidFill>
              <a:latin typeface="Times New Roman" pitchFamily="18" charset="0"/>
              <a:ea typeface="+mn-ea"/>
              <a:cs typeface="Times New Roman" pitchFamily="18" charset="0"/>
            </a:endParaRPr>
          </a:p>
          <a:p>
            <a:pPr>
              <a:spcBef>
                <a:spcPct val="20000"/>
              </a:spcBef>
            </a:pPr>
            <a:r>
              <a:rPr lang="tr-TR" sz="3200" b="1" dirty="0">
                <a:solidFill>
                  <a:srgbClr val="C0504D">
                    <a:lumMod val="75000"/>
                  </a:srgbClr>
                </a:solidFill>
                <a:latin typeface="+mn-lt"/>
                <a:cs typeface="Times New Roman" pitchFamily="18" charset="0"/>
              </a:rPr>
              <a:t>TAAHHÜTNAME TESLİM ADRESLERİ</a:t>
            </a:r>
            <a:r>
              <a:rPr lang="tr-TR" sz="3200" b="1" dirty="0">
                <a:solidFill>
                  <a:srgbClr val="C0504D">
                    <a:lumMod val="75000"/>
                  </a:srgbClr>
                </a:solidFill>
                <a:latin typeface="+mn-lt"/>
                <a:ea typeface="+mn-ea"/>
                <a:cs typeface="Times New Roman" pitchFamily="18" charset="0"/>
              </a:rPr>
              <a:t/>
            </a:r>
            <a:br>
              <a:rPr lang="tr-TR" sz="3200" b="1" dirty="0">
                <a:solidFill>
                  <a:srgbClr val="C0504D">
                    <a:lumMod val="75000"/>
                  </a:srgbClr>
                </a:solidFill>
                <a:latin typeface="+mn-lt"/>
                <a:ea typeface="+mn-ea"/>
                <a:cs typeface="Times New Roman" pitchFamily="18" charset="0"/>
              </a:rPr>
            </a:br>
            <a:endParaRPr lang="tr-TR" sz="3200" b="1" dirty="0">
              <a:solidFill>
                <a:srgbClr val="C0504D">
                  <a:lumMod val="75000"/>
                </a:srgbClr>
              </a:solidFill>
              <a:latin typeface="+mn-lt"/>
              <a:ea typeface="+mn-ea"/>
              <a:cs typeface="Times New Roman" pitchFamily="18" charset="0"/>
            </a:endParaRPr>
          </a:p>
        </p:txBody>
      </p:sp>
    </p:spTree>
    <p:extLst>
      <p:ext uri="{BB962C8B-B14F-4D97-AF65-F5344CB8AC3E}">
        <p14:creationId xmlns:p14="http://schemas.microsoft.com/office/powerpoint/2010/main" val="38683413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1446" y="652221"/>
            <a:ext cx="7772400" cy="1296144"/>
          </a:xfrm>
        </p:spPr>
        <p:txBody>
          <a:bodyPr>
            <a:normAutofit/>
          </a:bodyPr>
          <a:lstStyle/>
          <a:p>
            <a:r>
              <a:rPr lang="tr-TR" sz="3600" b="1" dirty="0">
                <a:solidFill>
                  <a:schemeClr val="accent2">
                    <a:lumMod val="75000"/>
                  </a:schemeClr>
                </a:solidFill>
                <a:effectLst/>
                <a:latin typeface="Cambria" pitchFamily="18" charset="0"/>
              </a:rPr>
              <a:t>T.C. </a:t>
            </a:r>
            <a:br>
              <a:rPr lang="tr-TR" sz="3600" b="1" dirty="0">
                <a:solidFill>
                  <a:schemeClr val="accent2">
                    <a:lumMod val="75000"/>
                  </a:schemeClr>
                </a:solidFill>
                <a:effectLst/>
                <a:latin typeface="Cambria" pitchFamily="18" charset="0"/>
              </a:rPr>
            </a:br>
            <a:r>
              <a:rPr lang="tr-TR" sz="3600" b="1" dirty="0">
                <a:solidFill>
                  <a:schemeClr val="accent2">
                    <a:lumMod val="75000"/>
                  </a:schemeClr>
                </a:solidFill>
                <a:effectLst/>
                <a:latin typeface="Cambria" pitchFamily="18" charset="0"/>
              </a:rPr>
              <a:t>SERHAT KALKINMA AJANSI</a:t>
            </a:r>
          </a:p>
        </p:txBody>
      </p:sp>
      <p:sp>
        <p:nvSpPr>
          <p:cNvPr id="4" name="Metin kutusu 3"/>
          <p:cNvSpPr txBox="1"/>
          <p:nvPr/>
        </p:nvSpPr>
        <p:spPr>
          <a:xfrm>
            <a:off x="1221607" y="2276872"/>
            <a:ext cx="7038337" cy="3939540"/>
          </a:xfrm>
          <a:prstGeom prst="rect">
            <a:avLst/>
          </a:prstGeom>
          <a:noFill/>
        </p:spPr>
        <p:txBody>
          <a:bodyPr wrap="none" rtlCol="0">
            <a:spAutoFit/>
          </a:bodyPr>
          <a:lstStyle/>
          <a:p>
            <a:pPr algn="ctr">
              <a:lnSpc>
                <a:spcPct val="250000"/>
              </a:lnSpc>
            </a:pPr>
            <a:r>
              <a:rPr lang="tr-TR" sz="2400" b="1" dirty="0">
                <a:solidFill>
                  <a:schemeClr val="accent1">
                    <a:lumMod val="50000"/>
                  </a:schemeClr>
                </a:solidFill>
                <a:latin typeface="Cambria" pitchFamily="18" charset="0"/>
              </a:rPr>
              <a:t>GENÇ İSTİHDAMININ VE GENÇ GİRİŞİMCİLİĞİNİN </a:t>
            </a:r>
          </a:p>
          <a:p>
            <a:pPr algn="ctr">
              <a:lnSpc>
                <a:spcPct val="250000"/>
              </a:lnSpc>
            </a:pPr>
            <a:r>
              <a:rPr lang="tr-TR" sz="2400" b="1" dirty="0">
                <a:solidFill>
                  <a:schemeClr val="accent1">
                    <a:lumMod val="50000"/>
                  </a:schemeClr>
                </a:solidFill>
                <a:latin typeface="Cambria" pitchFamily="18" charset="0"/>
              </a:rPr>
              <a:t>DESTEKLENMESİ MALİ DESTEK PROGRAMI</a:t>
            </a:r>
          </a:p>
          <a:p>
            <a:pPr algn="ctr">
              <a:lnSpc>
                <a:spcPct val="250000"/>
              </a:lnSpc>
            </a:pPr>
            <a:r>
              <a:rPr lang="tr-TR" sz="2400" b="1" dirty="0">
                <a:solidFill>
                  <a:schemeClr val="accent1">
                    <a:lumMod val="50000"/>
                  </a:schemeClr>
                </a:solidFill>
                <a:latin typeface="Cambria" pitchFamily="18" charset="0"/>
              </a:rPr>
              <a:t>(TRA2-23-GMDP)</a:t>
            </a:r>
          </a:p>
          <a:p>
            <a:pPr algn="ctr">
              <a:lnSpc>
                <a:spcPct val="150000"/>
              </a:lnSpc>
            </a:pPr>
            <a:endParaRPr lang="tr-TR" sz="2800" b="1" dirty="0">
              <a:solidFill>
                <a:schemeClr val="accent1">
                  <a:lumMod val="50000"/>
                </a:schemeClr>
              </a:solidFill>
              <a:latin typeface="Cambria" pitchFamily="18" charset="0"/>
            </a:endParaRPr>
          </a:p>
          <a:p>
            <a:pPr algn="ctr"/>
            <a:endParaRPr lang="tr-TR" sz="2800" dirty="0"/>
          </a:p>
        </p:txBody>
      </p:sp>
    </p:spTree>
    <p:extLst>
      <p:ext uri="{BB962C8B-B14F-4D97-AF65-F5344CB8AC3E}">
        <p14:creationId xmlns:p14="http://schemas.microsoft.com/office/powerpoint/2010/main" val="1738561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836713"/>
            <a:ext cx="8640960" cy="4248471"/>
          </a:xfrm>
        </p:spPr>
        <p:txBody>
          <a:bodyPr>
            <a:normAutofit/>
          </a:bodyPr>
          <a:lstStyle/>
          <a:p>
            <a:pPr marL="0" indent="0">
              <a:buNone/>
            </a:pPr>
            <a:endParaRPr lang="tr-TR" dirty="0">
              <a:latin typeface="Times New Roman" pitchFamily="18" charset="0"/>
              <a:cs typeface="Times New Roman" pitchFamily="18" charset="0"/>
            </a:endParaRPr>
          </a:p>
          <a:p>
            <a:pPr marL="0" indent="0">
              <a:buNone/>
            </a:pPr>
            <a:endParaRPr lang="tr-TR" dirty="0">
              <a:latin typeface="Times New Roman" pitchFamily="18" charset="0"/>
              <a:cs typeface="Times New Roman" pitchFamily="18" charset="0"/>
            </a:endParaRPr>
          </a:p>
          <a:p>
            <a:pPr marL="0" indent="0" algn="ctr">
              <a:buNone/>
            </a:pPr>
            <a:r>
              <a:rPr lang="tr-TR" sz="4000" b="1"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TEŞEKKÜR EDERİZ .</a:t>
            </a:r>
          </a:p>
          <a:p>
            <a:pPr marL="0" indent="0" algn="ctr">
              <a:buNone/>
            </a:pPr>
            <a:r>
              <a:rPr lang="tr-TR" sz="4000" b="1" u="sng"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www.serka.gov.tr</a:t>
            </a:r>
          </a:p>
          <a:p>
            <a:pPr marL="0" indent="0" algn="ctr">
              <a:buNone/>
            </a:pPr>
            <a:endParaRPr lang="tr-TR" sz="4000" b="1" u="sng" dirty="0">
              <a:solidFill>
                <a:schemeClr val="tx2">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D0D28AD9-B91C-4704-94AB-07D3EA8F9EB2}" type="slidenum">
              <a:rPr lang="tr-TR" smtClean="0">
                <a:solidFill>
                  <a:prstClr val="black">
                    <a:tint val="75000"/>
                  </a:prstClr>
                </a:solidFill>
              </a:rPr>
              <a:pPr/>
              <a:t>20</a:t>
            </a:fld>
            <a:endParaRPr lang="tr-TR">
              <a:solidFill>
                <a:prstClr val="black">
                  <a:tint val="75000"/>
                </a:prstClr>
              </a:solidFill>
            </a:endParaRPr>
          </a:p>
        </p:txBody>
      </p:sp>
    </p:spTree>
    <p:extLst>
      <p:ext uri="{BB962C8B-B14F-4D97-AF65-F5344CB8AC3E}">
        <p14:creationId xmlns:p14="http://schemas.microsoft.com/office/powerpoint/2010/main" val="6028973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157592" cy="3744416"/>
          </a:xfrm>
        </p:spPr>
        <p:style>
          <a:lnRef idx="1">
            <a:schemeClr val="accent5"/>
          </a:lnRef>
          <a:fillRef idx="3">
            <a:schemeClr val="accent5"/>
          </a:fillRef>
          <a:effectRef idx="2">
            <a:schemeClr val="accent5"/>
          </a:effectRef>
          <a:fontRef idx="minor">
            <a:schemeClr val="lt1"/>
          </a:fontRef>
        </p:style>
        <p:txBody>
          <a:bodyPr>
            <a:normAutofit/>
          </a:bodyPr>
          <a:lstStyle/>
          <a:p>
            <a:pPr marL="0" indent="0" algn="just">
              <a:buNone/>
            </a:pPr>
            <a:endParaRPr lang="tr-TR" dirty="0">
              <a:latin typeface="Times New Roman" panose="02020603050405020304" pitchFamily="18" charset="0"/>
              <a:cs typeface="Times New Roman" pitchFamily="18" charset="0"/>
            </a:endParaRPr>
          </a:p>
          <a:p>
            <a:pPr marL="400050" lvl="1" indent="0" algn="just">
              <a:lnSpc>
                <a:spcPct val="150000"/>
              </a:lnSpc>
              <a:buNone/>
            </a:pPr>
            <a:r>
              <a:rPr lang="tr-TR" sz="3200" dirty="0">
                <a:latin typeface="Times New Roman" panose="02020603050405020304" pitchFamily="18" charset="0"/>
                <a:cs typeface="Times New Roman" panose="02020603050405020304" pitchFamily="18" charset="0"/>
              </a:rPr>
              <a:t>Gençlerin istihdamının artırılması ve kendi işlerini kurmalarının sağlanması ile Bölgenin önde gelen sektörlerinin canlandırılması</a:t>
            </a:r>
          </a:p>
        </p:txBody>
      </p:sp>
      <p:sp>
        <p:nvSpPr>
          <p:cNvPr id="4" name="Başlık 3"/>
          <p:cNvSpPr>
            <a:spLocks noGrp="1"/>
          </p:cNvSpPr>
          <p:nvPr>
            <p:ph type="title"/>
          </p:nvPr>
        </p:nvSpPr>
        <p:spPr>
          <a:xfrm>
            <a:off x="395536" y="548680"/>
            <a:ext cx="8229600" cy="864096"/>
          </a:xfrm>
        </p:spPr>
        <p:txBody>
          <a:bodyPr>
            <a:normAutofit/>
          </a:bodyPr>
          <a:lstStyle/>
          <a:p>
            <a:r>
              <a:rPr lang="tr-TR" sz="3300" b="1" dirty="0">
                <a:solidFill>
                  <a:schemeClr val="accent2">
                    <a:lumMod val="75000"/>
                  </a:schemeClr>
                </a:solidFill>
                <a:latin typeface="Cambria" panose="02040503050406030204" pitchFamily="18" charset="0"/>
                <a:cs typeface="Times New Roman" panose="02020603050405020304" pitchFamily="18" charset="0"/>
              </a:rPr>
              <a:t>PROGRAMIN GENEL AMACI</a:t>
            </a:r>
          </a:p>
        </p:txBody>
      </p:sp>
    </p:spTree>
    <p:extLst>
      <p:ext uri="{BB962C8B-B14F-4D97-AF65-F5344CB8AC3E}">
        <p14:creationId xmlns:p14="http://schemas.microsoft.com/office/powerpoint/2010/main" val="65050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620688"/>
            <a:ext cx="8229600" cy="576064"/>
          </a:xfrm>
        </p:spPr>
        <p:txBody>
          <a:bodyPr>
            <a:normAutofit/>
          </a:bodyPr>
          <a:lstStyle/>
          <a:p>
            <a:r>
              <a:rPr lang="tr-TR" sz="2800" b="1" dirty="0">
                <a:solidFill>
                  <a:schemeClr val="accent2">
                    <a:lumMod val="75000"/>
                  </a:schemeClr>
                </a:solidFill>
                <a:latin typeface="+mn-lt"/>
                <a:cs typeface="Times New Roman" panose="02020603050405020304" pitchFamily="18" charset="0"/>
              </a:rPr>
              <a:t>UYGUN PROJELER</a:t>
            </a:r>
          </a:p>
        </p:txBody>
      </p:sp>
      <p:sp>
        <p:nvSpPr>
          <p:cNvPr id="3" name="İçerik Yer Tutucusu 2"/>
          <p:cNvSpPr>
            <a:spLocks noGrp="1"/>
          </p:cNvSpPr>
          <p:nvPr>
            <p:ph idx="1"/>
          </p:nvPr>
        </p:nvSpPr>
        <p:spPr>
          <a:xfrm>
            <a:off x="467544" y="1228762"/>
            <a:ext cx="8229600" cy="4968552"/>
          </a:xfrm>
        </p:spPr>
        <p:txBody>
          <a:bodyPr>
            <a:normAutofit fontScale="70000" lnSpcReduction="20000"/>
          </a:bodyPr>
          <a:lstStyle/>
          <a:p>
            <a:pPr algn="just">
              <a:buFont typeface="Wingdings" panose="05000000000000000000" pitchFamily="2" charset="2"/>
              <a:buChar char="Ø"/>
            </a:pPr>
            <a:r>
              <a:rPr lang="tr-TR" sz="4000" b="1" u="sng" dirty="0">
                <a:cs typeface="Times New Roman" panose="02020603050405020304" pitchFamily="18" charset="0"/>
              </a:rPr>
              <a:t>Uygun Sektörler: </a:t>
            </a:r>
            <a:r>
              <a:rPr lang="tr-TR" sz="4000" dirty="0">
                <a:cs typeface="Times New Roman" panose="02020603050405020304" pitchFamily="18" charset="0"/>
              </a:rPr>
              <a:t>Restoran, kafe, otel, hediyelik eşya üretimi; oto bakım-onarım, kaynakçılık, mobilya imalatı, kimyasal ürünler imalatı, kozmetik ürünlerin imalatı, unlu mamuller üretimi (ekmek fırınları hariç), çağrı merkezleri, tekstil atölyeleri</a:t>
            </a:r>
          </a:p>
          <a:p>
            <a:pPr marL="0" indent="0" algn="just">
              <a:buNone/>
            </a:pPr>
            <a:endParaRPr lang="tr-TR" sz="4000" dirty="0">
              <a:cs typeface="Times New Roman" panose="02020603050405020304" pitchFamily="18" charset="0"/>
            </a:endParaRPr>
          </a:p>
          <a:p>
            <a:pPr algn="just"/>
            <a:r>
              <a:rPr lang="tr-TR" sz="4000" b="1" u="sng" dirty="0">
                <a:cs typeface="Times New Roman" panose="02020603050405020304" pitchFamily="18" charset="0"/>
              </a:rPr>
              <a:t>Süre</a:t>
            </a:r>
            <a:r>
              <a:rPr lang="tr-TR" sz="4000" dirty="0">
                <a:cs typeface="Times New Roman" panose="02020603050405020304" pitchFamily="18" charset="0"/>
              </a:rPr>
              <a:t>: Proje süresi asgari </a:t>
            </a:r>
            <a:r>
              <a:rPr lang="tr-TR" sz="4000" b="1" dirty="0">
                <a:cs typeface="Times New Roman" panose="02020603050405020304" pitchFamily="18" charset="0"/>
              </a:rPr>
              <a:t>6 ay</a:t>
            </a:r>
            <a:r>
              <a:rPr lang="tr-TR" sz="4000" dirty="0">
                <a:cs typeface="Times New Roman" panose="02020603050405020304" pitchFamily="18" charset="0"/>
              </a:rPr>
              <a:t>, azami </a:t>
            </a:r>
            <a:r>
              <a:rPr lang="tr-TR" sz="4000" b="1" dirty="0">
                <a:cs typeface="Times New Roman" panose="02020603050405020304" pitchFamily="18" charset="0"/>
              </a:rPr>
              <a:t>15 ay</a:t>
            </a:r>
            <a:r>
              <a:rPr lang="tr-TR" sz="4000" dirty="0">
                <a:cs typeface="Times New Roman" panose="02020603050405020304" pitchFamily="18" charset="0"/>
              </a:rPr>
              <a:t>dır</a:t>
            </a:r>
            <a:r>
              <a:rPr lang="tr-TR" sz="4000" b="1" dirty="0">
                <a:cs typeface="Times New Roman" panose="02020603050405020304" pitchFamily="18" charset="0"/>
              </a:rPr>
              <a:t>. </a:t>
            </a:r>
          </a:p>
          <a:p>
            <a:pPr marL="0" indent="0" algn="just">
              <a:buNone/>
            </a:pPr>
            <a:endParaRPr lang="tr-TR" sz="4000" b="1" dirty="0">
              <a:cs typeface="Times New Roman" panose="02020603050405020304" pitchFamily="18" charset="0"/>
            </a:endParaRPr>
          </a:p>
          <a:p>
            <a:pPr algn="just"/>
            <a:r>
              <a:rPr lang="tr-TR" sz="4000" b="1" u="sng" dirty="0">
                <a:cs typeface="Times New Roman" panose="02020603050405020304" pitchFamily="18" charset="0"/>
              </a:rPr>
              <a:t>Yer</a:t>
            </a:r>
            <a:r>
              <a:rPr lang="tr-TR" sz="4000" dirty="0">
                <a:cs typeface="Times New Roman" panose="02020603050405020304" pitchFamily="18" charset="0"/>
              </a:rPr>
              <a:t>: Projeler, Ajansın faaliyet gösterdiği TRA2 bölgesinde (Ağrı, Ardahan, Iğdır, Kars) gerçekleştirilmelidir.</a:t>
            </a:r>
          </a:p>
          <a:p>
            <a:pPr algn="just">
              <a:buFont typeface="Wingdings" panose="05000000000000000000" pitchFamily="2" charset="2"/>
              <a:buChar char="Ø"/>
            </a:pPr>
            <a:endParaRPr lang="tr-TR" sz="4000" dirty="0">
              <a:cs typeface="Times New Roman" panose="02020603050405020304" pitchFamily="18" charset="0"/>
            </a:endParaRPr>
          </a:p>
          <a:p>
            <a:pPr marL="0" indent="0" algn="just">
              <a:buNone/>
            </a:pPr>
            <a:endParaRPr lang="tr-TR" sz="4000" dirty="0">
              <a:cs typeface="Times New Roman" panose="02020603050405020304" pitchFamily="18" charset="0"/>
            </a:endParaRPr>
          </a:p>
          <a:p>
            <a:pPr algn="just">
              <a:buFont typeface="Wingdings" panose="05000000000000000000" pitchFamily="2" charset="2"/>
              <a:buChar char="Ø"/>
            </a:pPr>
            <a:endParaRPr lang="tr-TR" sz="4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4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dirty="0"/>
          </a:p>
        </p:txBody>
      </p:sp>
    </p:spTree>
    <p:extLst>
      <p:ext uri="{BB962C8B-B14F-4D97-AF65-F5344CB8AC3E}">
        <p14:creationId xmlns:p14="http://schemas.microsoft.com/office/powerpoint/2010/main" val="337137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45326" y="620688"/>
            <a:ext cx="8229600" cy="576064"/>
          </a:xfrm>
        </p:spPr>
        <p:txBody>
          <a:bodyPr>
            <a:normAutofit/>
          </a:bodyPr>
          <a:lstStyle/>
          <a:p>
            <a:r>
              <a:rPr lang="tr-TR" sz="2800" b="1" dirty="0">
                <a:solidFill>
                  <a:schemeClr val="accent2">
                    <a:lumMod val="75000"/>
                  </a:schemeClr>
                </a:solidFill>
                <a:latin typeface="+mn-lt"/>
                <a:cs typeface="Times New Roman" panose="02020603050405020304" pitchFamily="18" charset="0"/>
              </a:rPr>
              <a:t>UYGUN PROJELER</a:t>
            </a:r>
          </a:p>
        </p:txBody>
      </p:sp>
      <p:sp>
        <p:nvSpPr>
          <p:cNvPr id="3" name="İçerik Yer Tutucusu 2"/>
          <p:cNvSpPr>
            <a:spLocks noGrp="1"/>
          </p:cNvSpPr>
          <p:nvPr>
            <p:ph idx="1"/>
          </p:nvPr>
        </p:nvSpPr>
        <p:spPr>
          <a:xfrm>
            <a:off x="445326" y="1164967"/>
            <a:ext cx="8229600" cy="4968552"/>
          </a:xfrm>
        </p:spPr>
        <p:txBody>
          <a:bodyPr>
            <a:normAutofit fontScale="55000" lnSpcReduction="20000"/>
          </a:bodyPr>
          <a:lstStyle/>
          <a:p>
            <a:pPr algn="just">
              <a:buFont typeface="Wingdings" panose="05000000000000000000" pitchFamily="2" charset="2"/>
              <a:buChar char="Ø"/>
            </a:pPr>
            <a:r>
              <a:rPr lang="tr-TR" sz="4000" b="1" u="sng" dirty="0">
                <a:cs typeface="Times New Roman" panose="02020603050405020304" pitchFamily="18" charset="0"/>
              </a:rPr>
              <a:t>Uygun Başvuru Sahibi: </a:t>
            </a:r>
          </a:p>
          <a:p>
            <a:pPr marL="914400" indent="-857250" algn="just">
              <a:buFont typeface="+mj-lt"/>
              <a:buAutoNum type="romanUcPeriod"/>
            </a:pPr>
            <a:r>
              <a:rPr lang="tr-TR" sz="4000" dirty="0">
                <a:cs typeface="Times New Roman" panose="02020603050405020304" pitchFamily="18" charset="0"/>
              </a:rPr>
              <a:t>Başvuru tarihi itibariyle 18-34 yaş aralığındaki gerçek kişiler,</a:t>
            </a:r>
          </a:p>
          <a:p>
            <a:pPr marL="914400" indent="-857250" algn="just">
              <a:buFont typeface="+mj-lt"/>
              <a:buAutoNum type="romanUcPeriod"/>
            </a:pPr>
            <a:r>
              <a:rPr lang="tr-TR" sz="4000" dirty="0">
                <a:cs typeface="Times New Roman" panose="02020603050405020304" pitchFamily="18" charset="0"/>
              </a:rPr>
              <a:t>Paylarının en az yarısı 18-34 yaş aralığında bir kişiye ait işletmeler,</a:t>
            </a:r>
          </a:p>
          <a:p>
            <a:pPr marL="914400" indent="-857250" algn="just">
              <a:buFont typeface="+mj-lt"/>
              <a:buAutoNum type="romanUcPeriod"/>
            </a:pPr>
            <a:r>
              <a:rPr lang="tr-TR" sz="4000" dirty="0">
                <a:cs typeface="Times New Roman" panose="02020603050405020304" pitchFamily="18" charset="0"/>
              </a:rPr>
              <a:t>Talep edilen destek miktarına bağlı olarak, </a:t>
            </a:r>
            <a:r>
              <a:rPr lang="tr-TR" sz="4000" b="1" dirty="0">
                <a:cs typeface="Times New Roman" panose="02020603050405020304" pitchFamily="18" charset="0"/>
              </a:rPr>
              <a:t>meslek okulu mezunu 18-34 yaş</a:t>
            </a:r>
            <a:r>
              <a:rPr lang="tr-TR" sz="4000" dirty="0">
                <a:cs typeface="Times New Roman" panose="02020603050405020304" pitchFamily="18" charset="0"/>
              </a:rPr>
              <a:t> aralığında </a:t>
            </a:r>
            <a:r>
              <a:rPr lang="tr-TR" sz="4000" b="1" dirty="0">
                <a:cs typeface="Times New Roman" panose="02020603050405020304" pitchFamily="18" charset="0"/>
              </a:rPr>
              <a:t>en az 1 kişiyi mevcuttaki çalışanlarına ilave olacak </a:t>
            </a:r>
            <a:r>
              <a:rPr lang="tr-TR" sz="4000" dirty="0">
                <a:cs typeface="Times New Roman" panose="02020603050405020304" pitchFamily="18" charset="0"/>
              </a:rPr>
              <a:t>şekilde </a:t>
            </a:r>
            <a:r>
              <a:rPr lang="tr-TR" sz="4000" b="1" dirty="0">
                <a:cs typeface="Times New Roman" panose="02020603050405020304" pitchFamily="18" charset="0"/>
              </a:rPr>
              <a:t>en az 1 yıl </a:t>
            </a:r>
            <a:r>
              <a:rPr lang="tr-TR" sz="4000" dirty="0">
                <a:cs typeface="Times New Roman" panose="02020603050405020304" pitchFamily="18" charset="0"/>
              </a:rPr>
              <a:t>istihdam etmesi şartıyla uygun sektörlerde faaliyet gösteren işletmeler.</a:t>
            </a:r>
          </a:p>
          <a:p>
            <a:pPr marL="57150" indent="0" algn="just">
              <a:buNone/>
            </a:pPr>
            <a:endParaRPr lang="tr-TR" sz="4000" dirty="0">
              <a:cs typeface="Times New Roman" panose="02020603050405020304" pitchFamily="18" charset="0"/>
            </a:endParaRPr>
          </a:p>
          <a:p>
            <a:pPr algn="just">
              <a:buFont typeface="Wingdings" panose="05000000000000000000" pitchFamily="2" charset="2"/>
              <a:buChar char="Ø"/>
            </a:pPr>
            <a:r>
              <a:rPr lang="tr-TR" sz="4000" b="1" u="sng" dirty="0">
                <a:cs typeface="Times New Roman" panose="02020603050405020304" pitchFamily="18" charset="0"/>
              </a:rPr>
              <a:t>Uygun başvuru sahiplerinin III. Maddesi kapsamında sunulacak projelerde talep edilen destek;</a:t>
            </a:r>
          </a:p>
          <a:p>
            <a:pPr algn="just"/>
            <a:r>
              <a:rPr lang="tr-TR" sz="4000" dirty="0">
                <a:cs typeface="Times New Roman" panose="02020603050405020304" pitchFamily="18" charset="0"/>
              </a:rPr>
              <a:t>100.000,00-200.000,00 TL aralığında ise; 1 kişi,</a:t>
            </a:r>
          </a:p>
          <a:p>
            <a:pPr algn="just"/>
            <a:r>
              <a:rPr lang="tr-TR" sz="4000" dirty="0">
                <a:cs typeface="Times New Roman" panose="02020603050405020304" pitchFamily="18" charset="0"/>
              </a:rPr>
              <a:t>200.000,01-400.000,00 TL aralığında ise; 2 kişi,</a:t>
            </a:r>
          </a:p>
          <a:p>
            <a:pPr algn="just"/>
            <a:r>
              <a:rPr lang="tr-TR" sz="4000" dirty="0">
                <a:cs typeface="Times New Roman" panose="02020603050405020304" pitchFamily="18" charset="0"/>
              </a:rPr>
              <a:t>400.000,01-500.000,00 TL aralığında ise; 3 kişi istihdam edilecektir.</a:t>
            </a:r>
          </a:p>
          <a:p>
            <a:pPr algn="just">
              <a:buFont typeface="Wingdings" panose="05000000000000000000" pitchFamily="2" charset="2"/>
              <a:buChar char="Ø"/>
            </a:pPr>
            <a:endParaRPr lang="tr-TR" sz="4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4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dirty="0"/>
          </a:p>
        </p:txBody>
      </p:sp>
    </p:spTree>
    <p:extLst>
      <p:ext uri="{BB962C8B-B14F-4D97-AF65-F5344CB8AC3E}">
        <p14:creationId xmlns:p14="http://schemas.microsoft.com/office/powerpoint/2010/main" val="3421081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p:cNvSpPr/>
          <p:nvPr/>
        </p:nvSpPr>
        <p:spPr>
          <a:xfrm>
            <a:off x="2411760" y="2348880"/>
            <a:ext cx="4464496" cy="10801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
        <p:nvSpPr>
          <p:cNvPr id="2" name="Başlık 1"/>
          <p:cNvSpPr>
            <a:spLocks noGrp="1"/>
          </p:cNvSpPr>
          <p:nvPr>
            <p:ph type="title"/>
          </p:nvPr>
        </p:nvSpPr>
        <p:spPr>
          <a:xfrm>
            <a:off x="493204" y="681657"/>
            <a:ext cx="8229600" cy="648072"/>
          </a:xfrm>
        </p:spPr>
        <p:txBody>
          <a:bodyPr>
            <a:normAutofit/>
          </a:bodyPr>
          <a:lstStyle/>
          <a:p>
            <a:r>
              <a:rPr lang="tr-TR" sz="2800" b="1" dirty="0">
                <a:solidFill>
                  <a:schemeClr val="accent2">
                    <a:lumMod val="75000"/>
                  </a:schemeClr>
                </a:solidFill>
                <a:latin typeface="+mn-lt"/>
                <a:cs typeface="Times New Roman" panose="02020603050405020304" pitchFamily="18" charset="0"/>
              </a:rPr>
              <a:t>PROGRAM BÜTÇESİ</a:t>
            </a:r>
          </a:p>
        </p:txBody>
      </p:sp>
      <p:sp>
        <p:nvSpPr>
          <p:cNvPr id="6" name="Dikdörtgen 5"/>
          <p:cNvSpPr/>
          <p:nvPr/>
        </p:nvSpPr>
        <p:spPr>
          <a:xfrm>
            <a:off x="539552" y="1556793"/>
            <a:ext cx="8136904" cy="3539430"/>
          </a:xfrm>
          <a:prstGeom prst="rect">
            <a:avLst/>
          </a:prstGeom>
        </p:spPr>
        <p:txBody>
          <a:bodyPr wrap="square">
            <a:spAutoFit/>
          </a:bodyPr>
          <a:lstStyle/>
          <a:p>
            <a:pPr lvl="0" algn="ctr"/>
            <a:r>
              <a:rPr lang="tr-TR" sz="2800" dirty="0">
                <a:cs typeface="Times New Roman" panose="02020603050405020304" pitchFamily="18" charset="0"/>
              </a:rPr>
              <a:t>Tahsis edilen toplam kaynak tutarı: </a:t>
            </a:r>
            <a:r>
              <a:rPr lang="tr-TR" sz="2800" b="1" dirty="0">
                <a:cs typeface="Times New Roman" panose="02020603050405020304" pitchFamily="18" charset="0"/>
              </a:rPr>
              <a:t>7.000.000 </a:t>
            </a:r>
            <a:r>
              <a:rPr lang="tr-TR" sz="2800" dirty="0">
                <a:cs typeface="Times New Roman" panose="02020603050405020304" pitchFamily="18" charset="0"/>
              </a:rPr>
              <a:t>TL</a:t>
            </a:r>
          </a:p>
          <a:p>
            <a:pPr lvl="0" algn="ctr"/>
            <a:endParaRPr lang="tr-TR" sz="2800" dirty="0">
              <a:cs typeface="Times New Roman" panose="02020603050405020304" pitchFamily="18" charset="0"/>
            </a:endParaRPr>
          </a:p>
          <a:p>
            <a:pPr lvl="0" algn="ctr"/>
            <a:r>
              <a:rPr lang="tr-TR" sz="2800" dirty="0">
                <a:cs typeface="Times New Roman" panose="02020603050405020304" pitchFamily="18" charset="0"/>
              </a:rPr>
              <a:t>Asgari Tutar: 100.000 TL</a:t>
            </a:r>
          </a:p>
          <a:p>
            <a:pPr lvl="0" algn="ctr"/>
            <a:r>
              <a:rPr lang="tr-TR" sz="2800" dirty="0">
                <a:cs typeface="Times New Roman" panose="02020603050405020304" pitchFamily="18" charset="0"/>
              </a:rPr>
              <a:t>Azami Tutar: 500.000 TL</a:t>
            </a:r>
          </a:p>
          <a:p>
            <a:pPr lvl="0" algn="ctr"/>
            <a:endParaRPr lang="tr-TR" sz="2800" dirty="0">
              <a:cs typeface="Times New Roman" panose="02020603050405020304" pitchFamily="18" charset="0"/>
            </a:endParaRPr>
          </a:p>
          <a:p>
            <a:pPr algn="ctr"/>
            <a:r>
              <a:rPr lang="tr-TR" sz="2800" dirty="0">
                <a:solidFill>
                  <a:srgbClr val="000000"/>
                </a:solidFill>
                <a:ea typeface="Calibri"/>
                <a:cs typeface="Times New Roman" pitchFamily="18" charset="0"/>
              </a:rPr>
              <a:t>Hiçbir destek, projenin toplam uygun maliyetinin </a:t>
            </a:r>
            <a:r>
              <a:rPr lang="tr-TR" sz="2800" b="1" u="sng" dirty="0">
                <a:solidFill>
                  <a:srgbClr val="000000"/>
                </a:solidFill>
                <a:ea typeface="Calibri"/>
                <a:cs typeface="Times New Roman" pitchFamily="18" charset="0"/>
              </a:rPr>
              <a:t>%25’inden</a:t>
            </a:r>
            <a:r>
              <a:rPr lang="tr-TR" sz="2800" b="1" dirty="0">
                <a:solidFill>
                  <a:srgbClr val="000000"/>
                </a:solidFill>
                <a:ea typeface="Calibri"/>
                <a:cs typeface="Times New Roman" pitchFamily="18" charset="0"/>
              </a:rPr>
              <a:t> </a:t>
            </a:r>
            <a:r>
              <a:rPr lang="tr-TR" sz="2800" dirty="0">
                <a:solidFill>
                  <a:srgbClr val="000000"/>
                </a:solidFill>
                <a:ea typeface="Calibri"/>
                <a:cs typeface="Times New Roman" pitchFamily="18" charset="0"/>
              </a:rPr>
              <a:t>az ve </a:t>
            </a:r>
            <a:r>
              <a:rPr lang="tr-TR" sz="2800" b="1" u="sng" dirty="0">
                <a:solidFill>
                  <a:srgbClr val="000000"/>
                </a:solidFill>
                <a:ea typeface="Calibri"/>
                <a:cs typeface="Times New Roman" pitchFamily="18" charset="0"/>
              </a:rPr>
              <a:t>% 50’inden</a:t>
            </a:r>
            <a:r>
              <a:rPr lang="tr-TR" sz="2800" dirty="0">
                <a:solidFill>
                  <a:srgbClr val="000000"/>
                </a:solidFill>
                <a:ea typeface="Calibri"/>
                <a:cs typeface="Times New Roman" pitchFamily="18" charset="0"/>
              </a:rPr>
              <a:t> fazla olamaz.</a:t>
            </a:r>
            <a:endParaRPr lang="tr-TR" sz="2800" dirty="0">
              <a:solidFill>
                <a:prstClr val="black"/>
              </a:solidFill>
              <a:cs typeface="Times New Roman" pitchFamily="18" charset="0"/>
            </a:endParaRPr>
          </a:p>
          <a:p>
            <a:pPr lvl="0" algn="ct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8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922114"/>
          </a:xfrm>
        </p:spPr>
        <p:txBody>
          <a:bodyPr>
            <a:normAutofit/>
          </a:bodyPr>
          <a:lstStyle/>
          <a:p>
            <a:r>
              <a:rPr lang="tr-TR" sz="2800" b="1" dirty="0">
                <a:solidFill>
                  <a:schemeClr val="accent2">
                    <a:lumMod val="75000"/>
                  </a:schemeClr>
                </a:solidFill>
                <a:latin typeface="+mn-lt"/>
                <a:cs typeface="Times New Roman" panose="02020603050405020304" pitchFamily="18" charset="0"/>
              </a:rPr>
              <a:t>ÖRNEK PROJE KONULARI</a:t>
            </a:r>
          </a:p>
        </p:txBody>
      </p:sp>
      <p:sp>
        <p:nvSpPr>
          <p:cNvPr id="3" name="İçerik Yer Tutucusu 2"/>
          <p:cNvSpPr>
            <a:spLocks noGrp="1"/>
          </p:cNvSpPr>
          <p:nvPr>
            <p:ph idx="1"/>
          </p:nvPr>
        </p:nvSpPr>
        <p:spPr>
          <a:xfrm>
            <a:off x="467544" y="1196752"/>
            <a:ext cx="8229600" cy="4968552"/>
          </a:xfrm>
        </p:spPr>
        <p:txBody>
          <a:bodyPr>
            <a:normAutofit/>
          </a:bodyPr>
          <a:lstStyle/>
          <a:p>
            <a:pPr lvl="0" algn="just">
              <a:spcAft>
                <a:spcPts val="600"/>
              </a:spcAft>
            </a:pPr>
            <a:r>
              <a:rPr lang="tr-TR" sz="2000" dirty="0">
                <a:cs typeface="Times New Roman" panose="02020603050405020304" pitchFamily="18" charset="0"/>
              </a:rPr>
              <a:t>Turizm işletme belgeli yeni yatırımların (otel, butik otel, restoran, kafe vb.) yapılması (Ajans desteklerinde bütçede inşaat işlerine ayrılan tutar toplam destek tutarının %30’undan fazla olamayacaktır.)</a:t>
            </a:r>
          </a:p>
          <a:p>
            <a:pPr lvl="0" algn="just">
              <a:spcAft>
                <a:spcPts val="600"/>
              </a:spcAft>
            </a:pPr>
            <a:r>
              <a:rPr lang="tr-TR" sz="2000" dirty="0">
                <a:cs typeface="Times New Roman" panose="02020603050405020304" pitchFamily="18" charset="0"/>
              </a:rPr>
              <a:t>Bölgeye özgü hediyelik eşya ürünlerinin üretimi,</a:t>
            </a:r>
          </a:p>
          <a:p>
            <a:pPr algn="just">
              <a:spcAft>
                <a:spcPts val="600"/>
              </a:spcAft>
            </a:pPr>
            <a:r>
              <a:rPr lang="tr-TR" sz="2000" dirty="0">
                <a:cs typeface="Times New Roman" panose="02020603050405020304" pitchFamily="18" charset="0"/>
              </a:rPr>
              <a:t>Çağrı merkezlerinin kurulması ve merkezlerin hizmet kalitesini artırıcı nitelikte projeler,</a:t>
            </a:r>
          </a:p>
          <a:p>
            <a:pPr lvl="0" algn="just">
              <a:spcAft>
                <a:spcPts val="600"/>
              </a:spcAft>
            </a:pPr>
            <a:r>
              <a:rPr lang="tr-TR" sz="2000" dirty="0">
                <a:cs typeface="Times New Roman" panose="02020603050405020304" pitchFamily="18" charset="0"/>
              </a:rPr>
              <a:t>Bölgedeki turistik tesislerin kapasitelerinin ve hizmet kalitesinin artırılmasına yönelik faaliyetler, (Tescilli yapılarda faaliyet gösteren turistik tesislerde hizmet standartlarının yükseltilmesi, turizm işletme belgesinde yıldız ve kapasite artırma, yenilenebilir enerji uygulamaları, ulusal-uluslararası kalite belgeleri alımı vb.)</a:t>
            </a:r>
          </a:p>
          <a:p>
            <a:pPr lvl="0" algn="just">
              <a:spcAft>
                <a:spcPts val="600"/>
              </a:spcAft>
            </a:pPr>
            <a:r>
              <a:rPr lang="tr-TR" sz="2000" dirty="0">
                <a:cs typeface="Times New Roman" panose="02020603050405020304" pitchFamily="18" charset="0"/>
              </a:rPr>
              <a:t>Bölgede faaliyet gösteren turizm işletmelerinin kurumsallaşması ile ulusal ve uluslararası düzeyde tanıtımına yönelik faaliyetler, (danışmanlık, internet sitesi, e-ticaret, kurumsal kimlik faaliyetleri vb.)</a:t>
            </a:r>
          </a:p>
        </p:txBody>
      </p:sp>
    </p:spTree>
    <p:extLst>
      <p:ext uri="{BB962C8B-B14F-4D97-AF65-F5344CB8AC3E}">
        <p14:creationId xmlns:p14="http://schemas.microsoft.com/office/powerpoint/2010/main" val="2464052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922114"/>
          </a:xfrm>
        </p:spPr>
        <p:txBody>
          <a:bodyPr>
            <a:normAutofit/>
          </a:bodyPr>
          <a:lstStyle/>
          <a:p>
            <a:r>
              <a:rPr lang="tr-TR" sz="2800" b="1" dirty="0">
                <a:solidFill>
                  <a:schemeClr val="accent2">
                    <a:lumMod val="75000"/>
                  </a:schemeClr>
                </a:solidFill>
                <a:latin typeface="+mn-lt"/>
                <a:cs typeface="Times New Roman" panose="02020603050405020304" pitchFamily="18" charset="0"/>
              </a:rPr>
              <a:t>ÖRNEK PROJE KONULARI</a:t>
            </a:r>
          </a:p>
        </p:txBody>
      </p:sp>
      <p:sp>
        <p:nvSpPr>
          <p:cNvPr id="3" name="İçerik Yer Tutucusu 2"/>
          <p:cNvSpPr>
            <a:spLocks noGrp="1"/>
          </p:cNvSpPr>
          <p:nvPr>
            <p:ph idx="1"/>
          </p:nvPr>
        </p:nvSpPr>
        <p:spPr>
          <a:xfrm>
            <a:off x="468572" y="980728"/>
            <a:ext cx="8229600" cy="5544616"/>
          </a:xfrm>
        </p:spPr>
        <p:txBody>
          <a:bodyPr>
            <a:normAutofit/>
          </a:bodyPr>
          <a:lstStyle/>
          <a:p>
            <a:pPr algn="just">
              <a:spcAft>
                <a:spcPts val="600"/>
              </a:spcAft>
            </a:pPr>
            <a:r>
              <a:rPr lang="tr-TR" sz="2000" dirty="0">
                <a:cs typeface="Times New Roman" panose="02020603050405020304" pitchFamily="18" charset="0"/>
              </a:rPr>
              <a:t>Turistlerin bölgenin kültürünü/geleneklerini yaşayarak deneyimleyebileceği (örneğin; köy yaşantısını, geleneksel usullerle balık avlamayı vb. deneyimleyebileceği aktiviteler içeren oteller, restoranlar vb.) projeler,</a:t>
            </a:r>
          </a:p>
          <a:p>
            <a:pPr lvl="0" algn="just">
              <a:spcAft>
                <a:spcPts val="600"/>
              </a:spcAft>
            </a:pPr>
            <a:r>
              <a:rPr lang="tr-TR" sz="2000" dirty="0">
                <a:cs typeface="Times New Roman" panose="02020603050405020304" pitchFamily="18" charset="0"/>
              </a:rPr>
              <a:t>Kaynakçılık, mobilya imalatı, kimya ürünleri imalatı, kozmetik ürünlerin imalatı gibi Bölgenin potansiyellerini değerlendiren üretim projeleri,</a:t>
            </a:r>
          </a:p>
          <a:p>
            <a:pPr lvl="0" algn="just">
              <a:spcAft>
                <a:spcPts val="600"/>
              </a:spcAft>
            </a:pPr>
            <a:r>
              <a:rPr lang="tr-TR" sz="2000" dirty="0">
                <a:cs typeface="Times New Roman" panose="02020603050405020304" pitchFamily="18" charset="0"/>
              </a:rPr>
              <a:t>Oto-bakım onarım işletmelerinde yenilikçi ve verimlilik artırıcı otomasyon uygulamalarının kullanımına yönelik projeler,</a:t>
            </a:r>
          </a:p>
          <a:p>
            <a:pPr lvl="0" algn="just">
              <a:spcAft>
                <a:spcPts val="600"/>
              </a:spcAft>
            </a:pPr>
            <a:r>
              <a:rPr lang="tr-TR" sz="2000" dirty="0">
                <a:cs typeface="Times New Roman" panose="02020603050405020304" pitchFamily="18" charset="0"/>
              </a:rPr>
              <a:t>Unlu mamul ve tekstil imalatında kaynak verimliliği, temiz üretim ve eko-verimlilik uygulamalarını destekleyen, ürün sayısının ve çeşitliliğinin artırılmasını gözeten, katı ve sıvı atıkların çevreye verdiği zararların engellenmesi ile atık yönetimi ve geri dönüşümü destekleyen, üretim maliyetlerinin düşürülmesine katkı sunabilecek teknolojik modernizasyon projeleri,</a:t>
            </a:r>
          </a:p>
        </p:txBody>
      </p:sp>
    </p:spTree>
    <p:extLst>
      <p:ext uri="{BB962C8B-B14F-4D97-AF65-F5344CB8AC3E}">
        <p14:creationId xmlns:p14="http://schemas.microsoft.com/office/powerpoint/2010/main" val="4239257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850106"/>
          </a:xfrm>
        </p:spPr>
        <p:txBody>
          <a:bodyPr>
            <a:normAutofit/>
          </a:bodyPr>
          <a:lstStyle/>
          <a:p>
            <a:r>
              <a:rPr lang="tr-TR" sz="2800" b="1" dirty="0">
                <a:solidFill>
                  <a:schemeClr val="accent2">
                    <a:lumMod val="75000"/>
                  </a:schemeClr>
                </a:solidFill>
                <a:latin typeface="+mn-lt"/>
                <a:cs typeface="Times New Roman" panose="02020603050405020304" pitchFamily="18" charset="0"/>
              </a:rPr>
              <a:t>UYGUN MALİYETLER</a:t>
            </a:r>
          </a:p>
        </p:txBody>
      </p:sp>
      <p:sp>
        <p:nvSpPr>
          <p:cNvPr id="3" name="İçerik Yer Tutucusu 2"/>
          <p:cNvSpPr>
            <a:spLocks noGrp="1"/>
          </p:cNvSpPr>
          <p:nvPr>
            <p:ph idx="1"/>
          </p:nvPr>
        </p:nvSpPr>
        <p:spPr>
          <a:xfrm>
            <a:off x="457200" y="1052736"/>
            <a:ext cx="8435280" cy="5805264"/>
          </a:xfrm>
        </p:spPr>
        <p:txBody>
          <a:bodyPr>
            <a:noAutofit/>
          </a:bodyPr>
          <a:lstStyle/>
          <a:p>
            <a:pPr lvl="0" algn="just">
              <a:spcAft>
                <a:spcPts val="600"/>
              </a:spcAft>
            </a:pPr>
            <a:r>
              <a:rPr lang="tr-TR" sz="1800" dirty="0">
                <a:cs typeface="Times New Roman" panose="02020603050405020304" pitchFamily="18" charset="0"/>
              </a:rPr>
              <a:t>Uygun doğrudan maliyetler, projenin yürütülmesi için gerekli olan, yararlanıcı veya ortağı tarafından gerçekleştirilen ve gerçek tutarlar üzerinden hesaplanan maliyetlerdir:</a:t>
            </a:r>
          </a:p>
          <a:p>
            <a:pPr lvl="0" algn="just">
              <a:spcAft>
                <a:spcPts val="600"/>
              </a:spcAft>
            </a:pPr>
            <a:r>
              <a:rPr lang="tr-TR" sz="1800" dirty="0">
                <a:cs typeface="Times New Roman" panose="02020603050405020304" pitchFamily="18" charset="0"/>
              </a:rPr>
              <a:t>Piyasa fiyatlarına uygun olmaları ve projenin uygulanabilmesi için gerekli olmaları koşulu ile yeni ekipman ve hizmet (nakliye, kira vb.) satın alma maliyetleri,*</a:t>
            </a:r>
          </a:p>
          <a:p>
            <a:pPr lvl="0" algn="just">
              <a:spcAft>
                <a:spcPts val="600"/>
              </a:spcAft>
            </a:pPr>
            <a:r>
              <a:rPr lang="tr-TR" sz="1800" dirty="0">
                <a:cs typeface="Times New Roman" panose="02020603050405020304" pitchFamily="18" charset="0"/>
              </a:rPr>
              <a:t>Proje bütçesinin %5’ini geçmemek kaydıyla sarf malzemesi maliyetleri,</a:t>
            </a:r>
          </a:p>
          <a:p>
            <a:pPr lvl="0" algn="just">
              <a:spcAft>
                <a:spcPts val="600"/>
              </a:spcAft>
            </a:pPr>
            <a:r>
              <a:rPr lang="tr-TR" sz="1800" dirty="0">
                <a:cs typeface="Times New Roman" panose="02020603050405020304" pitchFamily="18" charset="0"/>
              </a:rPr>
              <a:t>Proje bütçesinin % 5’ini aşmayacak şekilde ve yalnızca sınırlı deneme üretimi için kullanılan hammadde maliyetleri,</a:t>
            </a:r>
          </a:p>
          <a:p>
            <a:pPr lvl="0" algn="just">
              <a:spcAft>
                <a:spcPts val="600"/>
              </a:spcAft>
            </a:pPr>
            <a:r>
              <a:rPr lang="tr-TR" sz="1800" dirty="0">
                <a:cs typeface="Times New Roman" panose="02020603050405020304" pitchFamily="18" charset="0"/>
              </a:rPr>
              <a:t>Projenin uygulanması için mutlaka gerekli olması ve ajans tarafından sağlanan mali desteğin %30’unu geçmemek koşuluyla, küçük ölçekli yapım işleri</a:t>
            </a:r>
          </a:p>
          <a:p>
            <a:pPr lvl="0" algn="just">
              <a:spcAft>
                <a:spcPts val="600"/>
              </a:spcAft>
            </a:pPr>
            <a:r>
              <a:rPr lang="tr-TR" sz="1800" dirty="0">
                <a:cs typeface="Times New Roman" panose="02020603050405020304" pitchFamily="18" charset="0"/>
              </a:rPr>
              <a:t>Taşeron maliyetleri</a:t>
            </a:r>
            <a:endParaRPr lang="tr-TR" dirty="0"/>
          </a:p>
        </p:txBody>
      </p:sp>
    </p:spTree>
    <p:extLst>
      <p:ext uri="{BB962C8B-B14F-4D97-AF65-F5344CB8AC3E}">
        <p14:creationId xmlns:p14="http://schemas.microsoft.com/office/powerpoint/2010/main" val="2179236021"/>
      </p:ext>
    </p:extLst>
  </p:cSld>
  <p:clrMapOvr>
    <a:masterClrMapping/>
  </p:clrMapOvr>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1342</TotalTime>
  <Words>1616</Words>
  <Application>Microsoft Office PowerPoint</Application>
  <PresentationFormat>Ekran Gösterisi (4:3)</PresentationFormat>
  <Paragraphs>158</Paragraphs>
  <Slides>20</Slides>
  <Notes>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Cambria</vt:lpstr>
      <vt:lpstr>Times New Roman</vt:lpstr>
      <vt:lpstr>Wingdings</vt:lpstr>
      <vt:lpstr>1_Ofis Teması</vt:lpstr>
      <vt:lpstr>PowerPoint Sunusu</vt:lpstr>
      <vt:lpstr>T.C.  SERHAT KALKINMA AJANSI</vt:lpstr>
      <vt:lpstr>PROGRAMIN GENEL AMACI</vt:lpstr>
      <vt:lpstr>UYGUN PROJELER</vt:lpstr>
      <vt:lpstr>UYGUN PROJELER</vt:lpstr>
      <vt:lpstr>PROGRAM BÜTÇESİ</vt:lpstr>
      <vt:lpstr>ÖRNEK PROJE KONULARI</vt:lpstr>
      <vt:lpstr>ÖRNEK PROJE KONULARI</vt:lpstr>
      <vt:lpstr>UYGUN MALİYETLER</vt:lpstr>
      <vt:lpstr>UYGUN OLMAYAN MALİYETLER</vt:lpstr>
      <vt:lpstr>UYGUN OLMAYAN MALİYETLER</vt:lpstr>
      <vt:lpstr>DİKKAT EDİLECEK HUSUSLAR</vt:lpstr>
      <vt:lpstr>DİKKAT EDİLECEK HUSUSLAR</vt:lpstr>
      <vt:lpstr>DİKKAT EDİLECEK HUSUSLAR</vt:lpstr>
      <vt:lpstr>MALİ DESTEK PROGRAMLARI BAŞVURU İŞLEMLERİ</vt:lpstr>
      <vt:lpstr>Kalkınma Ajansları Yönetim Sistemine girildikten sonra Kullanıcı Girişi bağlantısına tıklanmalıdır. E-Devlet üzerinden kimlik doğrulaması yaparak sisteme giriş yapılmalıdır.  Kayıt formunda Rol Seçimi bölümünden “Başvuru Sahibi Kullanıcısı” rolü seçilerek ve istenen bilgiler doldurularak sisteme kayıt olunmalıdır.</vt:lpstr>
      <vt:lpstr>MALİ DESTEK PROGRAMLARI BAŞVURU İŞLEMLERİ</vt:lpstr>
      <vt:lpstr>HER İKİ MALİ DESTEK PROGRAMI İÇİN DE;</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Ahmet Mücahit  KOKSOY</dc:creator>
  <cp:lastModifiedBy>Cansu Hilal POLAT</cp:lastModifiedBy>
  <cp:revision>91</cp:revision>
  <dcterms:created xsi:type="dcterms:W3CDTF">2019-01-02T07:19:50Z</dcterms:created>
  <dcterms:modified xsi:type="dcterms:W3CDTF">2022-12-16T08:05:21Z</dcterms:modified>
</cp:coreProperties>
</file>