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8" r:id="rId3"/>
    <p:sldId id="259" r:id="rId4"/>
    <p:sldId id="260" r:id="rId5"/>
    <p:sldId id="291" r:id="rId6"/>
    <p:sldId id="263" r:id="rId7"/>
    <p:sldId id="264" r:id="rId8"/>
    <p:sldId id="262" r:id="rId9"/>
    <p:sldId id="292" r:id="rId10"/>
    <p:sldId id="294" r:id="rId11"/>
    <p:sldId id="295" r:id="rId12"/>
    <p:sldId id="298" r:id="rId13"/>
    <p:sldId id="299" r:id="rId14"/>
    <p:sldId id="266" r:id="rId15"/>
    <p:sldId id="267" r:id="rId16"/>
    <p:sldId id="268" r:id="rId17"/>
    <p:sldId id="306" r:id="rId18"/>
    <p:sldId id="300" r:id="rId19"/>
    <p:sldId id="307" r:id="rId20"/>
    <p:sldId id="280" r:id="rId21"/>
    <p:sldId id="281" r:id="rId22"/>
    <p:sldId id="282" r:id="rId23"/>
    <p:sldId id="283" r:id="rId24"/>
    <p:sldId id="284" r:id="rId25"/>
    <p:sldId id="285"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0771" autoAdjust="0"/>
  </p:normalViewPr>
  <p:slideViewPr>
    <p:cSldViewPr>
      <p:cViewPr varScale="1">
        <p:scale>
          <a:sx n="87" d="100"/>
          <a:sy n="87" d="100"/>
        </p:scale>
        <p:origin x="133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9EB10-0466-4E38-A290-2A628A8E9062}" type="datetimeFigureOut">
              <a:rPr lang="tr-TR" smtClean="0"/>
              <a:t>16.12.2022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BB94B-2F7F-4FD2-AB31-CBA5D1C70A77}" type="slidenum">
              <a:rPr lang="tr-TR" smtClean="0"/>
              <a:t>‹#›</a:t>
            </a:fld>
            <a:endParaRPr lang="tr-TR"/>
          </a:p>
        </p:txBody>
      </p:sp>
    </p:spTree>
    <p:extLst>
      <p:ext uri="{BB962C8B-B14F-4D97-AF65-F5344CB8AC3E}">
        <p14:creationId xmlns:p14="http://schemas.microsoft.com/office/powerpoint/2010/main" val="317303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E965869-29DF-4943-828A-12F557C960DE}" type="slidenum">
              <a:rPr lang="tr-TR" smtClean="0"/>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*Yurtiçi gündelik giderleri, ilgili yılın Merkezi Yönetim Bütçe Kanununun H Cetvelinde(10/2/1954 tarihli ve 6245 sayılı Harcırah Kanunu Hükümleri Uyarınca Verilecek Gündelik ve Tazminat Tutarları belirtilen memur ve hizmetliler başlığı altında, “aylık/kadro derecesi 1-4 olanlar” için öngörülen tutarın üç katını aşmayacak şekilde belirlenmelidir. Yurtdışı gündelik giderleri için, Cumhurbaşkanının Yurtdışı Gündeliklerine Dair Kararında belirtilen diğer şekillerde görevlendirilenlerden aylık/kadro derecesi 1-4 olanlar için öngörülen tutar esas alınarak, bu kararın hükümleri uygulanır. İnsan Kaynakları ve Seyahat başlıklarına tahsis edilen toplam tutar toplam uygun maliyetlerin % 10’unu aşmamalıdır.</a:t>
            </a:r>
          </a:p>
          <a:p>
            <a:endParaRPr lang="tr-TR" dirty="0"/>
          </a:p>
          <a:p>
            <a:r>
              <a:rPr lang="tr-TR" sz="1200" b="0" i="0" u="none" strike="noStrike" kern="1200" baseline="0" dirty="0">
                <a:solidFill>
                  <a:schemeClr val="tx1"/>
                </a:solidFill>
                <a:latin typeface="+mn-lt"/>
                <a:ea typeface="+mn-ea"/>
                <a:cs typeface="+mn-cs"/>
              </a:rPr>
              <a:t>**Ajans destekleri kapsamında yapılacak ihalelerde, 4734 sayılı Kamu İhale Kanunun 63. maddesinde yer alan yerli istekliler lehine ilişkin düzenlemeler uygulanır.</a:t>
            </a:r>
            <a:endParaRPr lang="tr-TR" dirty="0"/>
          </a:p>
          <a:p>
            <a:endParaRPr lang="tr-TR" dirty="0"/>
          </a:p>
          <a:p>
            <a:r>
              <a:rPr lang="tr-TR" dirty="0"/>
              <a:t>***Ajans mali destek miktarı 200.000 TL’nin üzerinde olan bütün projelerden denetim raporu talep etmektedir. Bu denetim Kamu Gözetimi Muhasebe ve Denetim Standartları Kurulu tarafından yetkilendirilen bağımsız denetçiler ve bağımsız denetim kuruluşları ile serbest muhasebeci mali müşavirler ve yeminli mali müşavirler tarafından yapılabilir. Projenin denetimi Ajans tarafından da yaptırılabilir. Bu durumda denetim maliyeti proje bütçesinde yer almaz Ajans kamu kurum ve kuruluşlarını dış denetim kuralından muaf tutabilir.</a:t>
            </a:r>
          </a:p>
        </p:txBody>
      </p:sp>
      <p:sp>
        <p:nvSpPr>
          <p:cNvPr id="4" name="Slayt Numarası Yer Tutucusu 3"/>
          <p:cNvSpPr>
            <a:spLocks noGrp="1"/>
          </p:cNvSpPr>
          <p:nvPr>
            <p:ph type="sldNum" sz="quarter" idx="10"/>
          </p:nvPr>
        </p:nvSpPr>
        <p:spPr/>
        <p:txBody>
          <a:bodyPr/>
          <a:lstStyle/>
          <a:p>
            <a:fld id="{19CBB94B-2F7F-4FD2-AB31-CBA5D1C70A77}" type="slidenum">
              <a:rPr lang="tr-TR" smtClean="0"/>
              <a:t>14</a:t>
            </a:fld>
            <a:endParaRPr lang="tr-TR"/>
          </a:p>
        </p:txBody>
      </p:sp>
    </p:spTree>
    <p:extLst>
      <p:ext uri="{BB962C8B-B14F-4D97-AF65-F5344CB8AC3E}">
        <p14:creationId xmlns:p14="http://schemas.microsoft.com/office/powerpoint/2010/main" val="3822766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t>
            </a:r>
            <a:r>
              <a:rPr lang="tr-TR" sz="1200" b="0" i="0" u="none" strike="noStrike" kern="1200" baseline="0" dirty="0">
                <a:solidFill>
                  <a:schemeClr val="tx1"/>
                </a:solidFill>
                <a:latin typeface="+mn-lt"/>
                <a:ea typeface="+mn-ea"/>
                <a:cs typeface="+mn-cs"/>
              </a:rPr>
              <a:t>Kamu görevlilerinin maaşları projede çalıştıkları süre oranında, </a:t>
            </a:r>
            <a:r>
              <a:rPr lang="tr-TR" sz="1200" b="1" i="0" u="none" strike="noStrike" kern="1200" baseline="0" dirty="0">
                <a:solidFill>
                  <a:schemeClr val="tx1"/>
                </a:solidFill>
                <a:latin typeface="+mn-lt"/>
                <a:ea typeface="+mn-ea"/>
                <a:cs typeface="+mn-cs"/>
              </a:rPr>
              <a:t>belgelendirilmek koşuluyla </a:t>
            </a:r>
            <a:r>
              <a:rPr lang="tr-TR" sz="1200" b="0" i="0" u="none" strike="noStrike" kern="1200" baseline="0" dirty="0">
                <a:solidFill>
                  <a:schemeClr val="tx1"/>
                </a:solidFill>
                <a:latin typeface="+mn-lt"/>
                <a:ea typeface="+mn-ea"/>
                <a:cs typeface="+mn-cs"/>
              </a:rPr>
              <a:t>yararlanıcının (ortaklar dahil) eş-finansmanı olarak kabul edilebilmektedir. Bununla birlikte, kamu görevlisinin tabi olduğu mevzuata göre proje bütçesinden kendisine ödeme yapılabilmesi halinde bu ödemeler, Ajansın sağladığı mali destekten de karşılanabilir. Bu durumda, ispatlayıcı belgelerin Ajansa sunulması gerekmektedir. Ayrıca, kamu görevlilerinin yolluk ve gündelik giderleri, bu rehberde belirtilen şartlara göre uygun maliyet olarak kabul edilebilir</a:t>
            </a:r>
            <a:r>
              <a:rPr lang="tr-TR" dirty="0"/>
              <a:t>.</a:t>
            </a:r>
          </a:p>
          <a:p>
            <a:endParaRPr lang="tr-TR" dirty="0"/>
          </a:p>
          <a:p>
            <a:r>
              <a:rPr lang="tr-TR" dirty="0"/>
              <a:t>**</a:t>
            </a:r>
            <a:r>
              <a:rPr lang="tr-TR" sz="1200" b="0" i="0" u="none" strike="noStrike" kern="1200" baseline="0" dirty="0">
                <a:solidFill>
                  <a:schemeClr val="tx1"/>
                </a:solidFill>
                <a:latin typeface="+mn-lt"/>
                <a:ea typeface="+mn-ea"/>
                <a:cs typeface="+mn-cs"/>
              </a:rPr>
              <a:t>Proje hazırlanması ve sunulmasını teşvik etmek amacıyla, yararlanıcılar tarafından bu kapsamda temin edilen desteklerden danışmanlık ve kırtasiye giderlerine ilişkin olanlar, faturalandırılmaları şartıyla proje uygun maliyetlerinden sayılmaktadır ve talep edilen destek miktarının % 2’sini geçmemek üzere proje bütçesinde gösterilebilir.</a:t>
            </a:r>
            <a:endParaRPr lang="tr-TR" dirty="0"/>
          </a:p>
        </p:txBody>
      </p:sp>
      <p:sp>
        <p:nvSpPr>
          <p:cNvPr id="4" name="Slayt Numarası Yer Tutucusu 3"/>
          <p:cNvSpPr>
            <a:spLocks noGrp="1"/>
          </p:cNvSpPr>
          <p:nvPr>
            <p:ph type="sldNum" sz="quarter" idx="10"/>
          </p:nvPr>
        </p:nvSpPr>
        <p:spPr/>
        <p:txBody>
          <a:bodyPr/>
          <a:lstStyle/>
          <a:p>
            <a:fld id="{19CBB94B-2F7F-4FD2-AB31-CBA5D1C70A77}" type="slidenum">
              <a:rPr lang="tr-TR" smtClean="0"/>
              <a:t>15</a:t>
            </a:fld>
            <a:endParaRPr lang="tr-TR"/>
          </a:p>
        </p:txBody>
      </p:sp>
    </p:spTree>
    <p:extLst>
      <p:ext uri="{BB962C8B-B14F-4D97-AF65-F5344CB8AC3E}">
        <p14:creationId xmlns:p14="http://schemas.microsoft.com/office/powerpoint/2010/main" val="826857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t>*Proje uygulaması ile doğrudan ilgili olmayan Ajans ve yararlanıcı arasındaki banka transfer ücretleri, noter masrafları ve vergiler gibi giderler ifade edilmektedir.</a:t>
            </a:r>
          </a:p>
          <a:p>
            <a:endParaRPr lang="tr-TR" dirty="0"/>
          </a:p>
        </p:txBody>
      </p:sp>
      <p:sp>
        <p:nvSpPr>
          <p:cNvPr id="4" name="Slayt Numarası Yer Tutucusu 3"/>
          <p:cNvSpPr>
            <a:spLocks noGrp="1"/>
          </p:cNvSpPr>
          <p:nvPr>
            <p:ph type="sldNum" sz="quarter" idx="10"/>
          </p:nvPr>
        </p:nvSpPr>
        <p:spPr/>
        <p:txBody>
          <a:bodyPr/>
          <a:lstStyle/>
          <a:p>
            <a:fld id="{19CBB94B-2F7F-4FD2-AB31-CBA5D1C70A77}" type="slidenum">
              <a:rPr lang="tr-TR" smtClean="0"/>
              <a:t>16</a:t>
            </a:fld>
            <a:endParaRPr lang="tr-TR"/>
          </a:p>
        </p:txBody>
      </p:sp>
    </p:spTree>
    <p:extLst>
      <p:ext uri="{BB962C8B-B14F-4D97-AF65-F5344CB8AC3E}">
        <p14:creationId xmlns:p14="http://schemas.microsoft.com/office/powerpoint/2010/main" val="119063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298CEA82-F53D-43CE-9F2D-4E51C2339ED1}"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7367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21A87767-804E-42C6-A403-56B0668F94FC}"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69015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88F12B89-2449-479F-8DB7-000A1CA0619A}"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78F2205-C606-4E8A-8D64-82534AC245C7}"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733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E3141238-234D-4B23-929A-E10F52BCAF4A}"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2364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A3FE84-EE49-4B5B-A889-0273ACBCF45E}"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47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7A286DE8-DD23-40B6-8272-4C7E245B1872}" type="datetime1">
              <a:rPr lang="tr-TR" smtClean="0">
                <a:solidFill>
                  <a:prstClr val="black">
                    <a:tint val="75000"/>
                  </a:prstClr>
                </a:solidFill>
              </a:rPr>
              <a:pPr/>
              <a:t>16.12.2022</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9362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CBE5B6EE-CA06-416B-B7C7-590260C608C3}" type="datetime1">
              <a:rPr lang="tr-TR" smtClean="0">
                <a:solidFill>
                  <a:prstClr val="black">
                    <a:tint val="75000"/>
                  </a:prstClr>
                </a:solidFill>
              </a:rPr>
              <a:pPr/>
              <a:t>16.12.2022</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7476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C570C08-A827-42E2-9F77-6098CF57F932}" type="datetime1">
              <a:rPr lang="tr-TR" smtClean="0">
                <a:solidFill>
                  <a:prstClr val="black">
                    <a:tint val="75000"/>
                  </a:prstClr>
                </a:solidFill>
              </a:rPr>
              <a:pPr/>
              <a:t>16.12.2022</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659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38D07531-2E4E-458B-8D62-033B55ADA673}"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74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115A4A41-5C31-4620-BAFA-4F465CB3D873}"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8470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000" r="-2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761E-18EB-480A-81B2-004258052C2C}"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513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kaysuygulama.sanayi.gov.t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8391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4896544"/>
          </a:xfrm>
        </p:spPr>
        <p:txBody>
          <a:bodyPr>
            <a:normAutofit fontScale="92500" lnSpcReduction="10000"/>
          </a:bodyPr>
          <a:lstStyle/>
          <a:p>
            <a:pPr marL="0" indent="0" algn="just" fontAlgn="auto">
              <a:buNone/>
            </a:pPr>
            <a:r>
              <a:rPr lang="tr-TR" sz="2500" b="1" i="1" u="sng" dirty="0">
                <a:cs typeface="Times New Roman" panose="02020603050405020304" pitchFamily="18" charset="0"/>
              </a:rPr>
              <a:t>Öncelik 2:</a:t>
            </a:r>
            <a:r>
              <a:rPr lang="tr-TR" sz="2500" i="1" u="sng" dirty="0">
                <a:cs typeface="Times New Roman" panose="02020603050405020304" pitchFamily="18" charset="0"/>
              </a:rPr>
              <a:t> Bölgeye ait yöresel, tarımsal ve hayvansal ürünler ile el sanatları ürünlerinin katma değerinin artırılması için bu sektörlerde üretim ve pazarlama altyapılarının iyileştirilmesine yönelik projeler.</a:t>
            </a:r>
            <a:endParaRPr lang="tr-TR" sz="2300" i="1" u="sng" dirty="0">
              <a:cs typeface="Times New Roman" panose="02020603050405020304" pitchFamily="18" charset="0"/>
            </a:endParaRPr>
          </a:p>
          <a:p>
            <a:pPr lvl="0" algn="just" fontAlgn="auto">
              <a:spcAft>
                <a:spcPts val="600"/>
              </a:spcAft>
            </a:pPr>
            <a:r>
              <a:rPr lang="tr-TR" sz="2200" dirty="0">
                <a:cs typeface="Times New Roman" panose="02020603050405020304" pitchFamily="18" charset="0"/>
              </a:rPr>
              <a:t>Markalaşma açısından önem arz eden gıda ürünleri (gravyer, Kars kaşarı, bal vb.), endemik bitkiler, özgün el sanatları (</a:t>
            </a:r>
            <a:r>
              <a:rPr lang="tr-TR" sz="2200" dirty="0" err="1">
                <a:cs typeface="Times New Roman" panose="02020603050405020304" pitchFamily="18" charset="0"/>
              </a:rPr>
              <a:t>Obsidyen</a:t>
            </a:r>
            <a:r>
              <a:rPr lang="tr-TR" sz="2200" dirty="0">
                <a:cs typeface="Times New Roman" panose="02020603050405020304" pitchFamily="18" charset="0"/>
              </a:rPr>
              <a:t> taşı işlemeciliği, </a:t>
            </a:r>
            <a:r>
              <a:rPr lang="tr-TR" sz="2200" dirty="0" err="1">
                <a:cs typeface="Times New Roman" panose="02020603050405020304" pitchFamily="18" charset="0"/>
              </a:rPr>
              <a:t>keçecilik</a:t>
            </a:r>
            <a:r>
              <a:rPr lang="tr-TR" sz="2200" dirty="0">
                <a:cs typeface="Times New Roman" panose="02020603050405020304" pitchFamily="18" charset="0"/>
              </a:rPr>
              <a:t>, bebek ve ahşap eşya üretimi, halı ve kilim dokumacılığı vb.) ürünlerinin geliştirilmesine, yeni ürünlerle çeşitlendirilmesine ve eko-verimli tasarımına yönelik projeler,</a:t>
            </a:r>
          </a:p>
          <a:p>
            <a:pPr lvl="0" algn="just" fontAlgn="auto">
              <a:spcAft>
                <a:spcPts val="600"/>
              </a:spcAft>
            </a:pPr>
            <a:r>
              <a:rPr lang="tr-TR" sz="2200" dirty="0" err="1">
                <a:cs typeface="Times New Roman" panose="02020603050405020304" pitchFamily="18" charset="0"/>
              </a:rPr>
              <a:t>Kavılca</a:t>
            </a:r>
            <a:r>
              <a:rPr lang="tr-TR" sz="2200" dirty="0">
                <a:cs typeface="Times New Roman" panose="02020603050405020304" pitchFamily="18" charset="0"/>
              </a:rPr>
              <a:t> buğdayı, Kars kazı, Iğdır kayısı gibi yöresel ürün üreticilerinin müşterek istifade edebileceği, ürünlerin ham halinden satışa hazır hale getirebilecek tesis kurulumuna yönelik projeler,</a:t>
            </a:r>
          </a:p>
          <a:p>
            <a:pPr lvl="0" algn="just" fontAlgn="auto">
              <a:spcAft>
                <a:spcPts val="600"/>
              </a:spcAft>
            </a:pPr>
            <a:r>
              <a:rPr lang="tr-TR" sz="2200" dirty="0">
                <a:cs typeface="Times New Roman" panose="02020603050405020304" pitchFamily="18" charset="0"/>
              </a:rPr>
              <a:t>Coğrafi işaretli ürünlerin AB tescili için başvurularının yapılmasını içeren projeler,</a:t>
            </a:r>
          </a:p>
          <a:p>
            <a:pPr algn="just">
              <a:spcAft>
                <a:spcPts val="600"/>
              </a:spcAft>
            </a:pPr>
            <a:r>
              <a:rPr lang="tr-TR" sz="2200" dirty="0">
                <a:cs typeface="Times New Roman" panose="02020603050405020304" pitchFamily="18" charset="0"/>
              </a:rPr>
              <a:t>Nihai ürünlerin hedef ülke pazarlarına girişini kolaylaştıran uygun standartları sağlamasına yönelik projeler,</a:t>
            </a:r>
          </a:p>
          <a:p>
            <a:pPr lvl="0" algn="just" fontAlgn="auto">
              <a:spcAft>
                <a:spcPts val="600"/>
              </a:spcAft>
            </a:pPr>
            <a:endParaRPr lang="tr-TR" sz="2200" dirty="0"/>
          </a:p>
        </p:txBody>
      </p:sp>
      <p:sp>
        <p:nvSpPr>
          <p:cNvPr id="4" name="Başlık 3"/>
          <p:cNvSpPr>
            <a:spLocks noGrp="1"/>
          </p:cNvSpPr>
          <p:nvPr>
            <p:ph type="title"/>
          </p:nvPr>
        </p:nvSpPr>
        <p:spPr>
          <a:xfrm>
            <a:off x="514475" y="476672"/>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1173073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5040560"/>
          </a:xfrm>
        </p:spPr>
        <p:txBody>
          <a:bodyPr>
            <a:normAutofit fontScale="92500"/>
          </a:bodyPr>
          <a:lstStyle/>
          <a:p>
            <a:pPr marL="0" indent="0" algn="just" fontAlgn="auto">
              <a:buNone/>
            </a:pPr>
            <a:r>
              <a:rPr lang="tr-TR" sz="2500" b="1" i="1" u="sng" dirty="0">
                <a:cs typeface="Times New Roman" panose="02020603050405020304" pitchFamily="18" charset="0"/>
              </a:rPr>
              <a:t>Öncelik 2:</a:t>
            </a:r>
            <a:r>
              <a:rPr lang="tr-TR" sz="2500" i="1" u="sng" dirty="0">
                <a:cs typeface="Times New Roman" panose="02020603050405020304" pitchFamily="18" charset="0"/>
              </a:rPr>
              <a:t> Bölgeye ait yöresel, tarımsal ve hayvansal ürünler ile el sanatları ürünlerinin katma değerinin artırılması için bu sektörlerde üretim ve pazarlama altyapılarının iyileştirilmesine yönelik projeler.</a:t>
            </a:r>
          </a:p>
          <a:p>
            <a:pPr lvl="0" algn="just" fontAlgn="auto">
              <a:spcAft>
                <a:spcPts val="600"/>
              </a:spcAft>
            </a:pPr>
            <a:r>
              <a:rPr lang="tr-TR" sz="2200" dirty="0">
                <a:cs typeface="Times New Roman" panose="02020603050405020304" pitchFamily="18" charset="0"/>
              </a:rPr>
              <a:t>Ticari değere sahip atıkların geri kazanımını ile kullanımını amaçlayan projeler,</a:t>
            </a:r>
          </a:p>
          <a:p>
            <a:pPr lvl="0" algn="just" fontAlgn="auto">
              <a:spcAft>
                <a:spcPts val="600"/>
              </a:spcAft>
            </a:pPr>
            <a:r>
              <a:rPr lang="tr-TR" sz="2200" dirty="0">
                <a:cs typeface="Times New Roman" panose="02020603050405020304" pitchFamily="18" charset="0"/>
              </a:rPr>
              <a:t>Yöresel, tıbbi ve aromatik bitkilerin ilaç ve kozmetik sektörlerinde kullanılmasını amaçlayan projeler,</a:t>
            </a:r>
          </a:p>
          <a:p>
            <a:pPr lvl="0" algn="just" fontAlgn="auto">
              <a:spcAft>
                <a:spcPts val="600"/>
              </a:spcAft>
            </a:pPr>
            <a:r>
              <a:rPr lang="tr-TR" sz="2200" dirty="0">
                <a:cs typeface="Times New Roman" panose="02020603050405020304" pitchFamily="18" charset="0"/>
              </a:rPr>
              <a:t>Et ve süt sektörlerinde kaba yem tedarik maliyetini düşürmeye yönelik altyapı projeleri,</a:t>
            </a:r>
          </a:p>
          <a:p>
            <a:pPr lvl="0" algn="just" fontAlgn="auto">
              <a:spcAft>
                <a:spcPts val="600"/>
              </a:spcAft>
            </a:pPr>
            <a:r>
              <a:rPr lang="tr-TR" sz="2200" dirty="0">
                <a:cs typeface="Times New Roman" panose="02020603050405020304" pitchFamily="18" charset="0"/>
              </a:rPr>
              <a:t>Tarımsal üretimde verimliliği düşüren hastalık ve zararlılarla mücadele edilmesine yönelik projeler,</a:t>
            </a:r>
          </a:p>
          <a:p>
            <a:pPr lvl="0" algn="just" fontAlgn="auto">
              <a:spcAft>
                <a:spcPts val="600"/>
              </a:spcAft>
            </a:pPr>
            <a:r>
              <a:rPr lang="tr-TR" sz="2200" dirty="0">
                <a:cs typeface="Times New Roman" panose="02020603050405020304" pitchFamily="18" charset="0"/>
              </a:rPr>
              <a:t>Sıcak su kaynaklarına yakın yerlerde jeotermal ısıtmalı sistemlerin mevcut seralara uygulanmasına yönelik projeler.</a:t>
            </a:r>
            <a:endParaRPr lang="tr-TR" sz="2200" dirty="0"/>
          </a:p>
        </p:txBody>
      </p:sp>
      <p:sp>
        <p:nvSpPr>
          <p:cNvPr id="4" name="Başlık 3"/>
          <p:cNvSpPr>
            <a:spLocks noGrp="1"/>
          </p:cNvSpPr>
          <p:nvPr>
            <p:ph type="title"/>
          </p:nvPr>
        </p:nvSpPr>
        <p:spPr>
          <a:xfrm>
            <a:off x="395536" y="476672"/>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122830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5184576"/>
          </a:xfrm>
        </p:spPr>
        <p:txBody>
          <a:bodyPr>
            <a:normAutofit fontScale="92500"/>
          </a:bodyPr>
          <a:lstStyle/>
          <a:p>
            <a:pPr marL="0" indent="0" algn="just" fontAlgn="auto">
              <a:buNone/>
            </a:pPr>
            <a:r>
              <a:rPr lang="tr-TR" sz="2500" b="1" i="1" u="sng" dirty="0">
                <a:cs typeface="Times New Roman" panose="02020603050405020304" pitchFamily="18" charset="0"/>
              </a:rPr>
              <a:t>Öncelik 3:</a:t>
            </a:r>
            <a:r>
              <a:rPr lang="tr-TR" sz="2500" i="1" u="sng" dirty="0">
                <a:cs typeface="Times New Roman" panose="02020603050405020304" pitchFamily="18" charset="0"/>
              </a:rPr>
              <a:t> Gençlerin imalat sanayindeki istihdamının artırılması ve/veya mevcut kümelenmiş üretim bölgelerinin ortak kullanım altyapılarının iyileştirilmesine yönelik projeler..</a:t>
            </a:r>
          </a:p>
          <a:p>
            <a:pPr lvl="0" algn="just" fontAlgn="auto">
              <a:spcAft>
                <a:spcPts val="600"/>
              </a:spcAft>
            </a:pPr>
            <a:r>
              <a:rPr lang="tr-TR" sz="2200" dirty="0">
                <a:cs typeface="Times New Roman" panose="02020603050405020304" pitchFamily="18" charset="0"/>
              </a:rPr>
              <a:t>Gençlere staj veya istihdam sağlayacak imalat alanlarının oluşturulmasına yönelik projeler,</a:t>
            </a:r>
          </a:p>
          <a:p>
            <a:pPr lvl="0" algn="just" fontAlgn="auto">
              <a:spcAft>
                <a:spcPts val="600"/>
              </a:spcAft>
            </a:pPr>
            <a:r>
              <a:rPr lang="tr-TR" sz="2200" dirty="0">
                <a:cs typeface="Times New Roman" panose="02020603050405020304" pitchFamily="18" charset="0"/>
              </a:rPr>
              <a:t>Firmaların bölgesel rekabeti sürdürebilmesi açısından üretim maliyetlerinin düşürülmesi ve üretim kapasitesinin artırılmasına katkı sunabilecek teknolojik altyapı modernizasyon projeleri,</a:t>
            </a:r>
          </a:p>
          <a:p>
            <a:pPr lvl="0" algn="just" fontAlgn="auto">
              <a:spcAft>
                <a:spcPts val="600"/>
              </a:spcAft>
            </a:pPr>
            <a:r>
              <a:rPr lang="tr-TR" sz="2200" dirty="0">
                <a:cs typeface="Times New Roman" panose="02020603050405020304" pitchFamily="18" charset="0"/>
              </a:rPr>
              <a:t>İmalatta temiz üretim ve eko-verimlilik uygulamalarını destekleyici projeler,</a:t>
            </a:r>
          </a:p>
          <a:p>
            <a:pPr lvl="0" algn="just" fontAlgn="auto">
              <a:spcAft>
                <a:spcPts val="600"/>
              </a:spcAft>
            </a:pPr>
            <a:r>
              <a:rPr lang="tr-TR" sz="2200" dirty="0">
                <a:cs typeface="Times New Roman" panose="02020603050405020304" pitchFamily="18" charset="0"/>
              </a:rPr>
              <a:t>Katı ve sıvı atıkların çevreye verdiği zararların engellenmesi ile atık yönetimi ve geri dönüşüm sağlanmasına yönelik projeler,</a:t>
            </a:r>
          </a:p>
          <a:p>
            <a:pPr lvl="0" algn="just" fontAlgn="auto">
              <a:spcAft>
                <a:spcPts val="600"/>
              </a:spcAft>
            </a:pPr>
            <a:r>
              <a:rPr lang="tr-TR" sz="2200" dirty="0">
                <a:cs typeface="Times New Roman" panose="02020603050405020304" pitchFamily="18" charset="0"/>
              </a:rPr>
              <a:t>Yağmur suyu toplama sistemleri ve proses verimliliğinin (daha az kaynak kullanma teknik/yöntemleriyle) iyileştirilmesine yönelik projeler,</a:t>
            </a:r>
            <a:endParaRPr lang="tr-TR" sz="2200" dirty="0"/>
          </a:p>
        </p:txBody>
      </p:sp>
      <p:sp>
        <p:nvSpPr>
          <p:cNvPr id="4" name="Başlık 3"/>
          <p:cNvSpPr>
            <a:spLocks noGrp="1"/>
          </p:cNvSpPr>
          <p:nvPr>
            <p:ph type="title"/>
          </p:nvPr>
        </p:nvSpPr>
        <p:spPr>
          <a:xfrm>
            <a:off x="467544" y="404664"/>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3137738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5328592"/>
          </a:xfrm>
        </p:spPr>
        <p:txBody>
          <a:bodyPr>
            <a:normAutofit fontScale="92500" lnSpcReduction="10000"/>
          </a:bodyPr>
          <a:lstStyle/>
          <a:p>
            <a:pPr marL="0" indent="0" algn="just" fontAlgn="auto">
              <a:buNone/>
            </a:pPr>
            <a:r>
              <a:rPr lang="tr-TR" sz="2500" b="1" i="1" u="sng" dirty="0">
                <a:cs typeface="Times New Roman" panose="02020603050405020304" pitchFamily="18" charset="0"/>
              </a:rPr>
              <a:t>Öncelik 3:</a:t>
            </a:r>
            <a:r>
              <a:rPr lang="tr-TR" sz="2500" i="1" u="sng" dirty="0">
                <a:cs typeface="Times New Roman" panose="02020603050405020304" pitchFamily="18" charset="0"/>
              </a:rPr>
              <a:t> Gençlerin imalat sanayindeki istihdamının artırılması ve/veya mevcut kümelenmiş üretim bölgelerinin ortak kullanım altyapılarının iyileştirilmesine yönelik projeler..</a:t>
            </a:r>
          </a:p>
          <a:p>
            <a:pPr lvl="0" algn="just" fontAlgn="auto">
              <a:spcAft>
                <a:spcPts val="600"/>
              </a:spcAft>
            </a:pPr>
            <a:r>
              <a:rPr lang="tr-TR" sz="2200" dirty="0">
                <a:cs typeface="Times New Roman" panose="02020603050405020304" pitchFamily="18" charset="0"/>
              </a:rPr>
              <a:t>Ortak kullanıma açık kalite kontrol, tahlil ve test laboratuvarları kurulması ya da mevcut olanların kapasitesinin geliştirilmesine yönelik projeler,</a:t>
            </a:r>
          </a:p>
          <a:p>
            <a:pPr lvl="0" algn="just" fontAlgn="auto">
              <a:spcAft>
                <a:spcPts val="600"/>
              </a:spcAft>
            </a:pPr>
            <a:r>
              <a:rPr lang="tr-TR" sz="2200" dirty="0">
                <a:cs typeface="Times New Roman" panose="02020603050405020304" pitchFamily="18" charset="0"/>
              </a:rPr>
              <a:t>Bölge içinde bulunan veya Bölge dışından gelecek yeni yatırımcılara yönelik ortak kullanım alanlarında altyapının oluşturulması/iyileştirilmesine yönelik projeler,</a:t>
            </a:r>
          </a:p>
          <a:p>
            <a:pPr lvl="0" algn="just" fontAlgn="auto">
              <a:spcAft>
                <a:spcPts val="600"/>
              </a:spcAft>
            </a:pPr>
            <a:r>
              <a:rPr lang="tr-TR" sz="2200" dirty="0">
                <a:cs typeface="Times New Roman" panose="02020603050405020304" pitchFamily="18" charset="0"/>
              </a:rPr>
              <a:t>Ortak kullanım tesislerinde yenilikçilik ve teknoloji kullanım seviyesinin yükseltilmesi ve/veya geliştirilmesi ile daha fazla katma değer yaratılmasını önceleyen projeler,</a:t>
            </a:r>
          </a:p>
          <a:p>
            <a:pPr lvl="0" algn="just" fontAlgn="auto">
              <a:spcAft>
                <a:spcPts val="600"/>
              </a:spcAft>
            </a:pPr>
            <a:r>
              <a:rPr lang="tr-TR" sz="2200" dirty="0">
                <a:cs typeface="Times New Roman" panose="02020603050405020304" pitchFamily="18" charset="0"/>
              </a:rPr>
              <a:t>Organize sanayi bölgelerinde ve küçük sanayi sitelerinde atık depolama tesisi, atık geri kazanım tesisi ve arıtma tesisi yapımını içeren projeler,</a:t>
            </a:r>
          </a:p>
          <a:p>
            <a:pPr lvl="0" algn="just" fontAlgn="auto">
              <a:spcAft>
                <a:spcPts val="600"/>
              </a:spcAft>
            </a:pPr>
            <a:r>
              <a:rPr lang="tr-TR" sz="2200" dirty="0">
                <a:cs typeface="Times New Roman" panose="02020603050405020304" pitchFamily="18" charset="0"/>
              </a:rPr>
              <a:t>Endüstriyel </a:t>
            </a:r>
            <a:r>
              <a:rPr lang="tr-TR" sz="2200" dirty="0" err="1">
                <a:cs typeface="Times New Roman" panose="02020603050405020304" pitchFamily="18" charset="0"/>
              </a:rPr>
              <a:t>simbiyoz</a:t>
            </a:r>
            <a:r>
              <a:rPr lang="tr-TR" sz="2200" dirty="0">
                <a:cs typeface="Times New Roman" panose="02020603050405020304" pitchFamily="18" charset="0"/>
              </a:rPr>
              <a:t> uygulamalarının hayata geçirilmesine ve yaygınlaştırılmasına yönelik projeler.</a:t>
            </a:r>
            <a:endParaRPr lang="tr-TR" sz="2200" dirty="0"/>
          </a:p>
        </p:txBody>
      </p:sp>
      <p:sp>
        <p:nvSpPr>
          <p:cNvPr id="4" name="Başlık 3"/>
          <p:cNvSpPr>
            <a:spLocks noGrp="1"/>
          </p:cNvSpPr>
          <p:nvPr>
            <p:ph type="title"/>
          </p:nvPr>
        </p:nvSpPr>
        <p:spPr>
          <a:xfrm>
            <a:off x="520268" y="476672"/>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267483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922114"/>
          </a:xfrm>
        </p:spPr>
        <p:txBody>
          <a:bodyPr>
            <a:normAutofit/>
          </a:bodyPr>
          <a:lstStyle/>
          <a:p>
            <a:r>
              <a:rPr lang="tr-TR" sz="2800" b="1" dirty="0">
                <a:solidFill>
                  <a:schemeClr val="accent2">
                    <a:lumMod val="75000"/>
                  </a:schemeClr>
                </a:solidFill>
                <a:latin typeface="+mn-lt"/>
              </a:rPr>
              <a:t>UYGUN MALİYETLER</a:t>
            </a:r>
          </a:p>
        </p:txBody>
      </p:sp>
      <p:sp>
        <p:nvSpPr>
          <p:cNvPr id="3" name="İçerik Yer Tutucusu 2"/>
          <p:cNvSpPr>
            <a:spLocks noGrp="1"/>
          </p:cNvSpPr>
          <p:nvPr>
            <p:ph idx="1"/>
          </p:nvPr>
        </p:nvSpPr>
        <p:spPr>
          <a:xfrm>
            <a:off x="0" y="1052736"/>
            <a:ext cx="9144000" cy="5688632"/>
          </a:xfrm>
        </p:spPr>
        <p:txBody>
          <a:bodyPr>
            <a:noAutofit/>
          </a:bodyPr>
          <a:lstStyle/>
          <a:p>
            <a:pPr lvl="0" algn="just" fontAlgn="auto">
              <a:spcAft>
                <a:spcPts val="600"/>
              </a:spcAft>
            </a:pPr>
            <a:r>
              <a:rPr lang="tr-TR" sz="1800" dirty="0">
                <a:cs typeface="Times New Roman" panose="02020603050405020304" pitchFamily="18" charset="0"/>
              </a:rPr>
              <a:t>Projede görevlendirilmiş personelin net maaşları, sosyal sigorta primleri, ilgili diğer ücret ve maliyetler (Piyasa koşullarında oluşmuş ücretlerden ve yararlanıcının ve ortaklarının normalde verdiği miktarlardan yüksek olmamalıdır),</a:t>
            </a:r>
          </a:p>
          <a:p>
            <a:pPr algn="just">
              <a:spcAft>
                <a:spcPts val="600"/>
              </a:spcAft>
            </a:pPr>
            <a:r>
              <a:rPr lang="tr-TR" sz="1800" dirty="0">
                <a:cs typeface="Times New Roman" panose="02020603050405020304" pitchFamily="18" charset="0"/>
              </a:rPr>
              <a:t>Yolculuk ve gündelik giderleri,*</a:t>
            </a:r>
          </a:p>
          <a:p>
            <a:pPr lvl="0" algn="just" fontAlgn="auto">
              <a:spcAft>
                <a:spcPts val="600"/>
              </a:spcAft>
            </a:pPr>
            <a:r>
              <a:rPr lang="tr-TR" sz="1800" dirty="0">
                <a:cs typeface="Times New Roman" panose="02020603050405020304" pitchFamily="18" charset="0"/>
              </a:rPr>
              <a:t>Piyasa fiyatlarına uygun olmaları ve projenin uygulanabilmesi için gerekli olmaları koşulu ile yeni ekipman ve hizmet (nakliye, kira vb.) satın alma maliyetleri,**</a:t>
            </a:r>
          </a:p>
          <a:p>
            <a:pPr lvl="0" algn="just" fontAlgn="auto">
              <a:spcAft>
                <a:spcPts val="600"/>
              </a:spcAft>
            </a:pPr>
            <a:r>
              <a:rPr lang="tr-TR" sz="1800" dirty="0">
                <a:cs typeface="Times New Roman" panose="02020603050405020304" pitchFamily="18" charset="0"/>
              </a:rPr>
              <a:t>Toplam proje bütçesinin en fazla %5’i kadar sarf malzemesi maliyetleri,</a:t>
            </a:r>
          </a:p>
          <a:p>
            <a:pPr lvl="0" algn="just" fontAlgn="auto">
              <a:spcAft>
                <a:spcPts val="600"/>
              </a:spcAft>
            </a:pPr>
            <a:r>
              <a:rPr lang="tr-TR" sz="1800" dirty="0">
                <a:cs typeface="Times New Roman" panose="02020603050405020304" pitchFamily="18" charset="0"/>
              </a:rPr>
              <a:t>Proje bütçesinin % 5’ini aşmayacak şekilde ve yalnızca sınırlı deneme üretimi için kullanılan hammadde maliyetleri,</a:t>
            </a:r>
          </a:p>
          <a:p>
            <a:pPr lvl="0" algn="just" fontAlgn="auto">
              <a:spcAft>
                <a:spcPts val="600"/>
              </a:spcAft>
            </a:pPr>
            <a:r>
              <a:rPr lang="tr-TR" sz="1800" dirty="0">
                <a:cs typeface="Times New Roman" panose="02020603050405020304" pitchFamily="18" charset="0"/>
              </a:rPr>
              <a:t>Taşeron maliyetleri (basım, etkinlik organizasyonu vb. ile inşaat ve inşaat denetimi),</a:t>
            </a:r>
          </a:p>
          <a:p>
            <a:pPr lvl="0" algn="just" fontAlgn="auto">
              <a:spcAft>
                <a:spcPts val="600"/>
              </a:spcAft>
            </a:pPr>
            <a:r>
              <a:rPr lang="tr-TR" sz="1800" dirty="0">
                <a:cs typeface="Times New Roman" panose="02020603050405020304" pitchFamily="18" charset="0"/>
              </a:rPr>
              <a:t>Denetim maliyetleri,***</a:t>
            </a:r>
          </a:p>
          <a:p>
            <a:pPr lvl="0" algn="just" fontAlgn="auto">
              <a:spcAft>
                <a:spcPts val="600"/>
              </a:spcAft>
            </a:pPr>
            <a:r>
              <a:rPr lang="tr-TR" sz="1800" dirty="0">
                <a:cs typeface="Times New Roman" panose="02020603050405020304" pitchFamily="18" charset="0"/>
              </a:rPr>
              <a:t>Mali hizmet maliyetleri (özellikle havale maliyetleri, sigorta, banka maliyetleri vb.)</a:t>
            </a:r>
          </a:p>
          <a:p>
            <a:pPr lvl="0" algn="just" fontAlgn="auto">
              <a:spcAft>
                <a:spcPts val="600"/>
              </a:spcAft>
            </a:pPr>
            <a:r>
              <a:rPr lang="tr-TR" sz="1800" dirty="0">
                <a:cs typeface="Times New Roman" panose="02020603050405020304" pitchFamily="18" charset="0"/>
              </a:rPr>
              <a:t>Görünürlük maliyetleri,</a:t>
            </a:r>
          </a:p>
          <a:p>
            <a:pPr lvl="0" algn="just" fontAlgn="auto">
              <a:spcAft>
                <a:spcPts val="600"/>
              </a:spcAft>
            </a:pPr>
            <a:r>
              <a:rPr lang="tr-TR" sz="1800" dirty="0">
                <a:cs typeface="Times New Roman" panose="02020603050405020304" pitchFamily="18" charset="0"/>
              </a:rPr>
              <a:t>Tüm yapım ve inşaat işleri ile bunların kontrolörlük hizmetleri,</a:t>
            </a:r>
          </a:p>
          <a:p>
            <a:pPr lvl="0" algn="just" fontAlgn="auto">
              <a:spcAft>
                <a:spcPts val="600"/>
              </a:spcAft>
            </a:pPr>
            <a:r>
              <a:rPr lang="tr-TR" sz="1800" dirty="0">
                <a:cs typeface="Times New Roman" panose="02020603050405020304" pitchFamily="18" charset="0"/>
              </a:rPr>
              <a:t>Katma Değer Vergisi (KDV) </a:t>
            </a:r>
          </a:p>
          <a:p>
            <a:pPr marL="0" indent="0">
              <a:buNone/>
            </a:pPr>
            <a:endParaRPr lang="tr-TR" sz="1800" dirty="0"/>
          </a:p>
        </p:txBody>
      </p:sp>
    </p:spTree>
    <p:extLst>
      <p:ext uri="{BB962C8B-B14F-4D97-AF65-F5344CB8AC3E}">
        <p14:creationId xmlns:p14="http://schemas.microsoft.com/office/powerpoint/2010/main" val="224996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94122"/>
          </a:xfrm>
        </p:spPr>
        <p:txBody>
          <a:bodyPr>
            <a:normAutofit/>
          </a:bodyPr>
          <a:lstStyle/>
          <a:p>
            <a:r>
              <a:rPr lang="tr-TR" sz="2800" b="1" dirty="0">
                <a:solidFill>
                  <a:schemeClr val="accent2">
                    <a:lumMod val="75000"/>
                  </a:schemeClr>
                </a:solidFill>
                <a:latin typeface="+mn-lt"/>
              </a:rPr>
              <a:t>UYGUN OLMAYAN MALİYETLER</a:t>
            </a:r>
          </a:p>
        </p:txBody>
      </p:sp>
      <p:sp>
        <p:nvSpPr>
          <p:cNvPr id="3" name="İçerik Yer Tutucusu 2"/>
          <p:cNvSpPr>
            <a:spLocks noGrp="1"/>
          </p:cNvSpPr>
          <p:nvPr>
            <p:ph idx="1"/>
          </p:nvPr>
        </p:nvSpPr>
        <p:spPr>
          <a:xfrm>
            <a:off x="0" y="1052736"/>
            <a:ext cx="9144000" cy="5688632"/>
          </a:xfrm>
        </p:spPr>
        <p:txBody>
          <a:bodyPr>
            <a:noAutofit/>
          </a:bodyPr>
          <a:lstStyle/>
          <a:p>
            <a:pPr lvl="0" algn="just">
              <a:spcAft>
                <a:spcPts val="600"/>
              </a:spcAft>
            </a:pPr>
            <a:r>
              <a:rPr lang="tr-TR" sz="2000" dirty="0">
                <a:cs typeface="Times New Roman" panose="02020603050405020304" pitchFamily="18" charset="0"/>
              </a:rPr>
              <a:t>Yararlanıcının ve proje kapsamında görev alan kişilerin kusur ve ihmalleri sebebiyle doğacak olan ceza, zam, faiz ve sair giderler,</a:t>
            </a:r>
          </a:p>
          <a:p>
            <a:pPr lvl="0" algn="just">
              <a:spcAft>
                <a:spcPts val="600"/>
              </a:spcAft>
            </a:pPr>
            <a:r>
              <a:rPr lang="tr-TR" sz="2000" dirty="0">
                <a:cs typeface="Times New Roman" panose="02020603050405020304" pitchFamily="18" charset="0"/>
              </a:rPr>
              <a:t>Sözleşmede belirtildiği halde vergi veya prim ödemeleri hariç, proje hesabı dışında yapılan proje harcamaları,</a:t>
            </a:r>
          </a:p>
          <a:p>
            <a:pPr lvl="0" algn="just">
              <a:spcAft>
                <a:spcPts val="600"/>
              </a:spcAft>
            </a:pPr>
            <a:r>
              <a:rPr lang="tr-TR" sz="2000" dirty="0">
                <a:cs typeface="Times New Roman" panose="02020603050405020304" pitchFamily="18" charset="0"/>
              </a:rPr>
              <a:t>Borçlar; zarar veya borç karşılıkları,</a:t>
            </a:r>
          </a:p>
          <a:p>
            <a:pPr lvl="0" algn="just">
              <a:spcAft>
                <a:spcPts val="600"/>
              </a:spcAft>
            </a:pPr>
            <a:r>
              <a:rPr lang="tr-TR" sz="2000" dirty="0">
                <a:cs typeface="Times New Roman" panose="02020603050405020304" pitchFamily="18" charset="0"/>
              </a:rPr>
              <a:t>Faiz borcu,</a:t>
            </a:r>
          </a:p>
          <a:p>
            <a:pPr lvl="0" algn="just">
              <a:spcAft>
                <a:spcPts val="600"/>
              </a:spcAft>
            </a:pPr>
            <a:r>
              <a:rPr lang="tr-TR" sz="2000" dirty="0">
                <a:cs typeface="Times New Roman" panose="02020603050405020304" pitchFamily="18" charset="0"/>
              </a:rPr>
              <a:t>Hali hazırda başka bir kapsamda finanse edilen kalemler,</a:t>
            </a:r>
          </a:p>
          <a:p>
            <a:pPr lvl="0" algn="just">
              <a:spcAft>
                <a:spcPts val="600"/>
              </a:spcAft>
            </a:pPr>
            <a:r>
              <a:rPr lang="tr-TR" sz="2000" dirty="0">
                <a:cs typeface="Times New Roman" panose="02020603050405020304" pitchFamily="18" charset="0"/>
              </a:rPr>
              <a:t>Projenin uygulanmasına katılan kamu görevlilerinin maaşları,*</a:t>
            </a:r>
          </a:p>
          <a:p>
            <a:pPr lvl="0" algn="just">
              <a:spcAft>
                <a:spcPts val="600"/>
              </a:spcAft>
            </a:pPr>
            <a:r>
              <a:rPr lang="tr-TR" sz="2000" dirty="0">
                <a:cs typeface="Times New Roman" panose="02020603050405020304" pitchFamily="18" charset="0"/>
              </a:rPr>
              <a:t>Arazi veya bina alımları,</a:t>
            </a:r>
          </a:p>
          <a:p>
            <a:pPr lvl="0" algn="just">
              <a:spcAft>
                <a:spcPts val="600"/>
              </a:spcAft>
            </a:pPr>
            <a:r>
              <a:rPr lang="tr-TR" sz="2000" dirty="0">
                <a:cs typeface="Times New Roman" panose="02020603050405020304" pitchFamily="18" charset="0"/>
              </a:rPr>
              <a:t>Motorlu taşıt alımı,</a:t>
            </a:r>
          </a:p>
          <a:p>
            <a:pPr lvl="0" algn="just">
              <a:spcAft>
                <a:spcPts val="600"/>
              </a:spcAft>
            </a:pPr>
            <a:r>
              <a:rPr lang="tr-TR" sz="2000" dirty="0">
                <a:cs typeface="Times New Roman" panose="02020603050405020304" pitchFamily="18" charset="0"/>
              </a:rPr>
              <a:t>İkinci el ekipman,</a:t>
            </a:r>
          </a:p>
          <a:p>
            <a:pPr lvl="0" algn="just">
              <a:spcAft>
                <a:spcPts val="600"/>
              </a:spcAft>
            </a:pPr>
            <a:r>
              <a:rPr lang="tr-TR" sz="2000" dirty="0">
                <a:cs typeface="Times New Roman" panose="02020603050405020304" pitchFamily="18" charset="0"/>
              </a:rPr>
              <a:t>Kur artışı dolayısıyla oluşan maliyet artışları,</a:t>
            </a:r>
          </a:p>
          <a:p>
            <a:pPr lvl="0" algn="just">
              <a:spcAft>
                <a:spcPts val="600"/>
              </a:spcAft>
            </a:pPr>
            <a:r>
              <a:rPr lang="tr-TR" sz="2000" dirty="0">
                <a:cs typeface="Times New Roman" panose="02020603050405020304" pitchFamily="18" charset="0"/>
              </a:rPr>
              <a:t>Proje başlangıcından önce yapılan hazırlık çalışmalarının ve diğer faaliyetlerin maliyetleri,**</a:t>
            </a:r>
          </a:p>
        </p:txBody>
      </p:sp>
    </p:spTree>
    <p:extLst>
      <p:ext uri="{BB962C8B-B14F-4D97-AF65-F5344CB8AC3E}">
        <p14:creationId xmlns:p14="http://schemas.microsoft.com/office/powerpoint/2010/main" val="131244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778098"/>
          </a:xfrm>
        </p:spPr>
        <p:txBody>
          <a:bodyPr>
            <a:normAutofit/>
          </a:bodyPr>
          <a:lstStyle/>
          <a:p>
            <a:r>
              <a:rPr lang="tr-TR" sz="2800" b="1" dirty="0">
                <a:solidFill>
                  <a:schemeClr val="accent2">
                    <a:lumMod val="75000"/>
                  </a:schemeClr>
                </a:solidFill>
                <a:latin typeface="+mn-lt"/>
              </a:rPr>
              <a:t>UYGUN OLMAYAN MALİYETLER</a:t>
            </a:r>
          </a:p>
        </p:txBody>
      </p:sp>
      <p:sp>
        <p:nvSpPr>
          <p:cNvPr id="3" name="İçerik Yer Tutucusu 2"/>
          <p:cNvSpPr>
            <a:spLocks noGrp="1"/>
          </p:cNvSpPr>
          <p:nvPr>
            <p:ph idx="1"/>
          </p:nvPr>
        </p:nvSpPr>
        <p:spPr>
          <a:xfrm>
            <a:off x="0" y="1031584"/>
            <a:ext cx="8820472" cy="5805264"/>
          </a:xfrm>
        </p:spPr>
        <p:txBody>
          <a:bodyPr>
            <a:noAutofit/>
          </a:bodyPr>
          <a:lstStyle/>
          <a:p>
            <a:pPr lvl="0" algn="just">
              <a:spcAft>
                <a:spcPts val="400"/>
              </a:spcAft>
            </a:pPr>
            <a:r>
              <a:rPr lang="tr-TR" sz="1800" dirty="0">
                <a:cs typeface="Times New Roman" panose="02020603050405020304" pitchFamily="18" charset="0"/>
              </a:rPr>
              <a:t>Yararlanıcı ya da ortakları dışındakiler tarafından gerçekleştirilen maliyetler,</a:t>
            </a:r>
          </a:p>
          <a:p>
            <a:pPr lvl="0" algn="just">
              <a:spcAft>
                <a:spcPts val="400"/>
              </a:spcAft>
            </a:pPr>
            <a:r>
              <a:rPr lang="tr-TR" sz="1800" dirty="0">
                <a:cs typeface="Times New Roman" panose="02020603050405020304" pitchFamily="18" charset="0"/>
              </a:rPr>
              <a:t>Salt sözleşmeye, teminatlara ve Ajans ile yararlanıcı arasındaki mali ödemelere*</a:t>
            </a:r>
            <a:r>
              <a:rPr lang="tr-TR" sz="1800" baseline="30000" dirty="0">
                <a:cs typeface="Times New Roman" panose="02020603050405020304" pitchFamily="18" charset="0"/>
              </a:rPr>
              <a:t> </a:t>
            </a:r>
            <a:r>
              <a:rPr lang="tr-TR" sz="1800" dirty="0">
                <a:cs typeface="Times New Roman" panose="02020603050405020304" pitchFamily="18" charset="0"/>
              </a:rPr>
              <a:t>ilişkin her türlü vergi, resim, harç ve sair giderler,</a:t>
            </a:r>
          </a:p>
          <a:p>
            <a:pPr lvl="0" algn="just">
              <a:spcAft>
                <a:spcPts val="400"/>
              </a:spcAft>
            </a:pPr>
            <a:r>
              <a:rPr lang="tr-TR" sz="1800" dirty="0">
                <a:cs typeface="Times New Roman" panose="02020603050405020304" pitchFamily="18" charset="0"/>
              </a:rPr>
              <a:t>Proje ile ilgisi olmayan ya da sözleşme imzalanmadan önce yapılan harcamalar, </a:t>
            </a:r>
          </a:p>
          <a:p>
            <a:pPr lvl="0" algn="just">
              <a:spcAft>
                <a:spcPts val="400"/>
              </a:spcAft>
            </a:pPr>
            <a:r>
              <a:rPr lang="tr-TR" sz="1800" dirty="0">
                <a:cs typeface="Times New Roman" panose="02020603050405020304" pitchFamily="18" charset="0"/>
              </a:rPr>
              <a:t>İstimlak bedelleri,</a:t>
            </a:r>
          </a:p>
          <a:p>
            <a:pPr lvl="0" algn="just">
              <a:spcAft>
                <a:spcPts val="400"/>
              </a:spcAft>
            </a:pPr>
            <a:r>
              <a:rPr lang="tr-TR" sz="1800" dirty="0">
                <a:cs typeface="Times New Roman" panose="02020603050405020304" pitchFamily="18" charset="0"/>
              </a:rPr>
              <a:t>Başvuru Sahibinin projedeki ortağından yapılan satın alımlara yapılacak ödemeler,</a:t>
            </a:r>
          </a:p>
          <a:p>
            <a:pPr lvl="0" algn="just">
              <a:spcAft>
                <a:spcPts val="400"/>
              </a:spcAft>
            </a:pPr>
            <a:r>
              <a:rPr lang="tr-TR" sz="1800" dirty="0">
                <a:cs typeface="Times New Roman" panose="02020603050405020304" pitchFamily="18" charset="0"/>
              </a:rPr>
              <a:t>Başvuru sahibi kurum/kuruluşun genel ve idari maliyetleri,</a:t>
            </a:r>
          </a:p>
          <a:p>
            <a:pPr lvl="0" algn="just">
              <a:spcAft>
                <a:spcPts val="400"/>
              </a:spcAft>
            </a:pPr>
            <a:r>
              <a:rPr lang="tr-TR" sz="1800" dirty="0">
                <a:cs typeface="Times New Roman" panose="02020603050405020304" pitchFamily="18" charset="0"/>
              </a:rPr>
              <a:t>Üçüncü taraflara verilen krediler/hibeler,</a:t>
            </a:r>
          </a:p>
          <a:p>
            <a:pPr lvl="0" algn="just">
              <a:spcAft>
                <a:spcPts val="400"/>
              </a:spcAft>
            </a:pPr>
            <a:r>
              <a:rPr lang="tr-TR" sz="1800" dirty="0">
                <a:cs typeface="Times New Roman" panose="02020603050405020304" pitchFamily="18" charset="0"/>
              </a:rPr>
              <a:t>Ofis, bina ve her türlü gayrimenkul kira maliyetleri,</a:t>
            </a:r>
          </a:p>
          <a:p>
            <a:pPr lvl="0" algn="just">
              <a:spcAft>
                <a:spcPts val="400"/>
              </a:spcAft>
            </a:pPr>
            <a:r>
              <a:rPr lang="tr-TR" sz="1800" dirty="0">
                <a:cs typeface="Times New Roman" panose="02020603050405020304" pitchFamily="18" charset="0"/>
              </a:rPr>
              <a:t>Otomobil, motosiklet, minibüs, otobüs, kaptıkaçtı, arazi taşıtları, panel </a:t>
            </a:r>
            <a:r>
              <a:rPr lang="tr-TR" sz="1800" dirty="0" err="1">
                <a:cs typeface="Times New Roman" panose="02020603050405020304" pitchFamily="18" charset="0"/>
              </a:rPr>
              <a:t>van</a:t>
            </a:r>
            <a:r>
              <a:rPr lang="tr-TR" sz="1800" dirty="0">
                <a:cs typeface="Times New Roman" panose="02020603050405020304" pitchFamily="18" charset="0"/>
              </a:rPr>
              <a:t>, kamyon ve çekici alımı ve kiralanması ile bu işlemlerle taalluku olan giderler,</a:t>
            </a:r>
          </a:p>
          <a:p>
            <a:pPr lvl="0" algn="just">
              <a:spcAft>
                <a:spcPts val="400"/>
              </a:spcAft>
            </a:pPr>
            <a:r>
              <a:rPr lang="tr-TR" sz="1800" dirty="0">
                <a:cs typeface="Times New Roman" panose="02020603050405020304" pitchFamily="18" charset="0"/>
              </a:rPr>
              <a:t>Leasing giderleri,</a:t>
            </a:r>
          </a:p>
          <a:p>
            <a:pPr lvl="0" algn="just">
              <a:spcAft>
                <a:spcPts val="400"/>
              </a:spcAft>
            </a:pPr>
            <a:r>
              <a:rPr lang="tr-TR" sz="1800" dirty="0" err="1">
                <a:cs typeface="Times New Roman" panose="02020603050405020304" pitchFamily="18" charset="0"/>
              </a:rPr>
              <a:t>Çalıştay</a:t>
            </a:r>
            <a:r>
              <a:rPr lang="tr-TR" sz="1800" dirty="0">
                <a:cs typeface="Times New Roman" panose="02020603050405020304" pitchFamily="18" charset="0"/>
              </a:rPr>
              <a:t>, seminer, konferans veya kongre katılımcılarına (konuşmacı ve görevliler hariç) verilecek ücret,</a:t>
            </a:r>
          </a:p>
          <a:p>
            <a:pPr lvl="0" algn="just">
              <a:spcAft>
                <a:spcPts val="400"/>
              </a:spcAft>
            </a:pPr>
            <a:r>
              <a:rPr lang="tr-TR" sz="1800" dirty="0">
                <a:cs typeface="Times New Roman" panose="02020603050405020304" pitchFamily="18" charset="0"/>
              </a:rPr>
              <a:t>Bireysel kullanım amaçlı eşyalar ile hediyelik eşyaların alımına ilişkin giderler.</a:t>
            </a:r>
          </a:p>
          <a:p>
            <a:pPr>
              <a:spcAft>
                <a:spcPts val="600"/>
              </a:spcAft>
            </a:pPr>
            <a:endParaRPr lang="tr-TR" dirty="0"/>
          </a:p>
        </p:txBody>
      </p:sp>
    </p:spTree>
    <p:extLst>
      <p:ext uri="{BB962C8B-B14F-4D97-AF65-F5344CB8AC3E}">
        <p14:creationId xmlns:p14="http://schemas.microsoft.com/office/powerpoint/2010/main" val="3078323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p:txBody>
          <a:bodyPr>
            <a:normAutofit/>
          </a:bodyPr>
          <a:lstStyle/>
          <a:p>
            <a:r>
              <a:rPr lang="tr-TR" sz="2800" b="1" dirty="0">
                <a:solidFill>
                  <a:schemeClr val="accent2">
                    <a:lumMod val="75000"/>
                  </a:schemeClr>
                </a:solidFill>
                <a:latin typeface="+mn-lt"/>
                <a:cs typeface="Times New Roman" panose="02020603050405020304" pitchFamily="18" charset="0"/>
              </a:rPr>
              <a:t>DİKKAT EDİLECEK HUSUSLAR</a:t>
            </a:r>
          </a:p>
        </p:txBody>
      </p:sp>
      <p:sp>
        <p:nvSpPr>
          <p:cNvPr id="2" name="İçerik Yer Tutucusu 1"/>
          <p:cNvSpPr>
            <a:spLocks noGrp="1"/>
          </p:cNvSpPr>
          <p:nvPr>
            <p:ph idx="1"/>
          </p:nvPr>
        </p:nvSpPr>
        <p:spPr>
          <a:xfrm>
            <a:off x="539552" y="1196752"/>
            <a:ext cx="8229600" cy="4525963"/>
          </a:xfrm>
        </p:spPr>
        <p:txBody>
          <a:bodyPr>
            <a:normAutofit fontScale="70000" lnSpcReduction="20000"/>
          </a:bodyPr>
          <a:lstStyle/>
          <a:p>
            <a:pPr algn="just"/>
            <a:r>
              <a:rPr lang="tr-TR" dirty="0"/>
              <a:t>Bu mali destek programı kapsamında bir başvuru sahibi, Serhat Kalkınma Ajansı’na </a:t>
            </a:r>
            <a:r>
              <a:rPr lang="tr-TR" b="1" dirty="0"/>
              <a:t>en fazla 4 (dört) </a:t>
            </a:r>
            <a:r>
              <a:rPr lang="tr-TR" dirty="0"/>
              <a:t>projesi için destek başvurusunda bulunabilir ve Serhat Kalkınma Ajansı bunlardan değerlendirme sürecinde en yüksek puanı alan </a:t>
            </a:r>
            <a:r>
              <a:rPr lang="tr-TR" b="1" dirty="0"/>
              <a:t>en fazla 2 (iki) </a:t>
            </a:r>
            <a:r>
              <a:rPr lang="tr-TR" dirty="0"/>
              <a:t>tanesine mali destek sağlayabilir. </a:t>
            </a:r>
          </a:p>
          <a:p>
            <a:pPr algn="just"/>
            <a:r>
              <a:rPr lang="tr-TR" dirty="0"/>
              <a:t>İl özel idareleri ve belediyeler </a:t>
            </a:r>
            <a:r>
              <a:rPr lang="tr-TR" b="1" dirty="0"/>
              <a:t>kanunen zorunlu </a:t>
            </a:r>
            <a:r>
              <a:rPr lang="tr-TR" dirty="0"/>
              <a:t>olan Ajans </a:t>
            </a:r>
            <a:r>
              <a:rPr lang="tr-TR" b="1" dirty="0"/>
              <a:t>bütçe paylarını </a:t>
            </a:r>
            <a:r>
              <a:rPr lang="tr-TR" dirty="0"/>
              <a:t>ve bunlarla ilişkili varsa diğer bütün mali yükümlülüklerini tamamen yerine getirmedikçe değerlendirme sürecinde başarılı bulunsa bile yararlanıcı ya da ortak olarak Ajansla istisnai haller haricinde </a:t>
            </a:r>
            <a:r>
              <a:rPr lang="tr-TR" b="1" dirty="0"/>
              <a:t>sözleşme imzalayamazlar.</a:t>
            </a:r>
          </a:p>
          <a:p>
            <a:pPr algn="just"/>
            <a:r>
              <a:rPr lang="tr-TR" dirty="0"/>
              <a:t>Altyapı projeleri herhangi bir </a:t>
            </a:r>
            <a:r>
              <a:rPr lang="tr-TR" b="1" dirty="0"/>
              <a:t>özel hizmet sağlayıcısı </a:t>
            </a:r>
            <a:r>
              <a:rPr lang="tr-TR" dirty="0"/>
              <a:t>veya finans kaynağı ile </a:t>
            </a:r>
            <a:r>
              <a:rPr lang="tr-TR" b="1" dirty="0"/>
              <a:t>rekabet etmemeli </a:t>
            </a:r>
            <a:r>
              <a:rPr lang="tr-TR" dirty="0"/>
              <a:t>veya bunların yerini almamalıdır. Ancak özel sektörün ilgi göstermediği ve yakın gelecekte de ilgi </a:t>
            </a:r>
            <a:r>
              <a:rPr lang="tr-TR" b="1" dirty="0"/>
              <a:t>göstermesinin mümkün görülmediği alanlarda </a:t>
            </a:r>
            <a:r>
              <a:rPr lang="tr-TR" dirty="0"/>
              <a:t>altyapı proje teklifleri sunulabilir. </a:t>
            </a:r>
          </a:p>
        </p:txBody>
      </p:sp>
    </p:spTree>
    <p:extLst>
      <p:ext uri="{BB962C8B-B14F-4D97-AF65-F5344CB8AC3E}">
        <p14:creationId xmlns:p14="http://schemas.microsoft.com/office/powerpoint/2010/main" val="2050664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a:xfrm>
            <a:off x="457200" y="404664"/>
            <a:ext cx="8229600" cy="724942"/>
          </a:xfrm>
        </p:spPr>
        <p:txBody>
          <a:bodyPr>
            <a:normAutofit/>
          </a:bodyPr>
          <a:lstStyle/>
          <a:p>
            <a:r>
              <a:rPr lang="tr-TR" sz="2800" b="1" dirty="0">
                <a:solidFill>
                  <a:schemeClr val="accent2">
                    <a:lumMod val="75000"/>
                  </a:schemeClr>
                </a:solidFill>
                <a:latin typeface="+mn-lt"/>
                <a:cs typeface="Times New Roman" panose="02020603050405020304" pitchFamily="18" charset="0"/>
              </a:rPr>
              <a:t>DİKKAT EDİLECEK HUSUSLAR</a:t>
            </a:r>
          </a:p>
        </p:txBody>
      </p:sp>
      <p:sp>
        <p:nvSpPr>
          <p:cNvPr id="2" name="İçerik Yer Tutucusu 1"/>
          <p:cNvSpPr>
            <a:spLocks noGrp="1"/>
          </p:cNvSpPr>
          <p:nvPr>
            <p:ph idx="1"/>
          </p:nvPr>
        </p:nvSpPr>
        <p:spPr>
          <a:xfrm>
            <a:off x="457200" y="908720"/>
            <a:ext cx="8435280" cy="5112568"/>
          </a:xfrm>
        </p:spPr>
        <p:txBody>
          <a:bodyPr>
            <a:noAutofit/>
          </a:bodyPr>
          <a:lstStyle/>
          <a:p>
            <a:pPr lvl="0" algn="just"/>
            <a:r>
              <a:rPr lang="tr-TR" sz="2300" dirty="0">
                <a:cs typeface="Times New Roman" panose="02020603050405020304" pitchFamily="18" charset="0"/>
              </a:rPr>
              <a:t>Projelerin değerlendirme sürecinde; </a:t>
            </a:r>
            <a:r>
              <a:rPr lang="tr-TR" sz="2300" b="1" dirty="0">
                <a:cs typeface="Times New Roman" panose="02020603050405020304" pitchFamily="18" charset="0"/>
              </a:rPr>
              <a:t>15-34 yaş </a:t>
            </a:r>
            <a:r>
              <a:rPr lang="tr-TR" sz="2300" dirty="0">
                <a:cs typeface="Times New Roman" panose="02020603050405020304" pitchFamily="18" charset="0"/>
              </a:rPr>
              <a:t>arası gençlere </a:t>
            </a:r>
            <a:r>
              <a:rPr lang="tr-TR" sz="2300" b="1" dirty="0">
                <a:cs typeface="Times New Roman" panose="02020603050405020304" pitchFamily="18" charset="0"/>
              </a:rPr>
              <a:t>staj veya istihdam</a:t>
            </a:r>
            <a:r>
              <a:rPr lang="tr-TR" sz="2300" dirty="0">
                <a:cs typeface="Times New Roman" panose="02020603050405020304" pitchFamily="18" charset="0"/>
              </a:rPr>
              <a:t> imkânı sağlayan başvurulara </a:t>
            </a:r>
            <a:r>
              <a:rPr lang="tr-TR" sz="2300" b="1" dirty="0">
                <a:cs typeface="Times New Roman" panose="02020603050405020304" pitchFamily="18" charset="0"/>
              </a:rPr>
              <a:t>5 puana kadar </a:t>
            </a:r>
            <a:r>
              <a:rPr lang="tr-TR" sz="2300" dirty="0">
                <a:cs typeface="Times New Roman" panose="02020603050405020304" pitchFamily="18" charset="0"/>
              </a:rPr>
              <a:t>puan verilecektir. Staj veya istihdam taahhüdü verilen her bir kişi 1 puan, taahhüt edilen kişi sayısı beş ve fazlası ise 5 puan daha verilir.</a:t>
            </a:r>
          </a:p>
          <a:p>
            <a:pPr algn="just"/>
            <a:r>
              <a:rPr lang="tr-TR" sz="2300" dirty="0">
                <a:cs typeface="Times New Roman" panose="02020603050405020304" pitchFamily="18" charset="0"/>
              </a:rPr>
              <a:t>Başvuru Rehberi’nde programın öncelikleri arasında yer alan “Öncelik 1: Bölgedeki turizm faaliyetlerinin çeşitlendirilmesi ve turistik destinasyonların altyapısının iyileştirilmesi” kapsamında; </a:t>
            </a:r>
            <a:r>
              <a:rPr lang="tr-TR" sz="2300" b="1" dirty="0">
                <a:cs typeface="Times New Roman" panose="02020603050405020304" pitchFamily="18" charset="0"/>
              </a:rPr>
              <a:t>İl merkezleri, Sarıkamış, Tuzluca ve Doğubayazıt’ta</a:t>
            </a:r>
            <a:r>
              <a:rPr lang="tr-TR" sz="2300" dirty="0">
                <a:cs typeface="Times New Roman" panose="02020603050405020304" pitchFamily="18" charset="0"/>
              </a:rPr>
              <a:t> yapılması planlanan turizm </a:t>
            </a:r>
            <a:r>
              <a:rPr lang="tr-TR" sz="2300" b="1" dirty="0">
                <a:cs typeface="Times New Roman" panose="02020603050405020304" pitchFamily="18" charset="0"/>
              </a:rPr>
              <a:t>faaliyetlerinin çeşitlendirilmesine </a:t>
            </a:r>
            <a:r>
              <a:rPr lang="tr-TR" sz="2300" dirty="0">
                <a:cs typeface="Times New Roman" panose="02020603050405020304" pitchFamily="18" charset="0"/>
              </a:rPr>
              <a:t>yönelik başvuran projeler ile belirtilen yerler </a:t>
            </a:r>
            <a:r>
              <a:rPr lang="tr-TR" sz="2300" b="1" dirty="0">
                <a:cs typeface="Times New Roman" panose="02020603050405020304" pitchFamily="18" charset="0"/>
              </a:rPr>
              <a:t>dışında kalan </a:t>
            </a:r>
            <a:r>
              <a:rPr lang="tr-TR" sz="2300" dirty="0">
                <a:cs typeface="Times New Roman" panose="02020603050405020304" pitchFamily="18" charset="0"/>
              </a:rPr>
              <a:t>bölgelerde sunulan ve </a:t>
            </a:r>
            <a:r>
              <a:rPr lang="tr-TR" sz="2300" b="1" dirty="0">
                <a:cs typeface="Times New Roman" panose="02020603050405020304" pitchFamily="18" charset="0"/>
              </a:rPr>
              <a:t>mevcut turizm destinasyonlarının </a:t>
            </a:r>
            <a:r>
              <a:rPr lang="tr-TR" sz="2300" dirty="0">
                <a:cs typeface="Times New Roman" panose="02020603050405020304" pitchFamily="18" charset="0"/>
              </a:rPr>
              <a:t>altyapısının iyileştirilmesine yönelik başvuran projelere değerlendirme aşamasında </a:t>
            </a:r>
            <a:r>
              <a:rPr lang="tr-TR" sz="2300" b="1" dirty="0">
                <a:cs typeface="Times New Roman" panose="02020603050405020304" pitchFamily="18" charset="0"/>
              </a:rPr>
              <a:t>+2 puan daha </a:t>
            </a:r>
            <a:r>
              <a:rPr lang="tr-TR" sz="2300" dirty="0">
                <a:cs typeface="Times New Roman" panose="02020603050405020304" pitchFamily="18" charset="0"/>
              </a:rPr>
              <a:t>verilecektir.</a:t>
            </a:r>
            <a:endParaRPr lang="tr-TR" sz="2300" dirty="0"/>
          </a:p>
        </p:txBody>
      </p:sp>
    </p:spTree>
    <p:extLst>
      <p:ext uri="{BB962C8B-B14F-4D97-AF65-F5344CB8AC3E}">
        <p14:creationId xmlns:p14="http://schemas.microsoft.com/office/powerpoint/2010/main" val="2652284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p:txBody>
          <a:bodyPr>
            <a:normAutofit/>
          </a:bodyPr>
          <a:lstStyle/>
          <a:p>
            <a:r>
              <a:rPr lang="tr-TR" sz="2800" b="1" dirty="0">
                <a:solidFill>
                  <a:schemeClr val="accent2">
                    <a:lumMod val="75000"/>
                  </a:schemeClr>
                </a:solidFill>
                <a:latin typeface="+mn-lt"/>
                <a:cs typeface="Times New Roman" panose="02020603050405020304" pitchFamily="18" charset="0"/>
              </a:rPr>
              <a:t>DİKKAT EDİLECEK HUSUSLAR</a:t>
            </a:r>
          </a:p>
        </p:txBody>
      </p:sp>
      <p:sp>
        <p:nvSpPr>
          <p:cNvPr id="2" name="İçerik Yer Tutucusu 1"/>
          <p:cNvSpPr>
            <a:spLocks noGrp="1"/>
          </p:cNvSpPr>
          <p:nvPr>
            <p:ph idx="1"/>
          </p:nvPr>
        </p:nvSpPr>
        <p:spPr>
          <a:xfrm>
            <a:off x="539552" y="1196752"/>
            <a:ext cx="8229600" cy="4525963"/>
          </a:xfrm>
        </p:spPr>
        <p:txBody>
          <a:bodyPr>
            <a:normAutofit fontScale="77500" lnSpcReduction="20000"/>
          </a:bodyPr>
          <a:lstStyle/>
          <a:p>
            <a:pPr algn="just"/>
            <a:r>
              <a:rPr lang="tr-TR" dirty="0"/>
              <a:t>Bütçede </a:t>
            </a:r>
            <a:r>
              <a:rPr lang="tr-TR" b="1" dirty="0"/>
              <a:t>İnsan Kaynakları ve Seyahat başlıklarına </a:t>
            </a:r>
            <a:r>
              <a:rPr lang="tr-TR" dirty="0"/>
              <a:t>tahsis edilen toplam tutar, toplam uygun maliyetlerin </a:t>
            </a:r>
            <a:r>
              <a:rPr lang="tr-TR" b="1" dirty="0"/>
              <a:t>% 10’unu </a:t>
            </a:r>
            <a:r>
              <a:rPr lang="tr-TR" dirty="0"/>
              <a:t>aşmamalıdır. Kamu görevlilerinin </a:t>
            </a:r>
            <a:r>
              <a:rPr lang="tr-TR" b="1" dirty="0"/>
              <a:t>maaşları</a:t>
            </a:r>
            <a:r>
              <a:rPr lang="tr-TR" dirty="0"/>
              <a:t> projede çalıştıkları süre oranında, belgelendirilmek koşuluyla yararlanıcının (ortaklar dahil) </a:t>
            </a:r>
            <a:r>
              <a:rPr lang="tr-TR" b="1" dirty="0"/>
              <a:t>eş-finansmanı</a:t>
            </a:r>
            <a:r>
              <a:rPr lang="tr-TR" dirty="0"/>
              <a:t> olarak kabul edilebilmektedir.</a:t>
            </a:r>
          </a:p>
          <a:p>
            <a:pPr algn="just"/>
            <a:r>
              <a:rPr lang="tr-TR" dirty="0"/>
              <a:t>Hâlihazırda herhangi bir kamu kurum ya da kuruluşundan finansal destek alan projeler ile proje kapsamındaki faaliyetler eş zamanlı olarak Ajanstan mali destek alamazlar.</a:t>
            </a:r>
          </a:p>
          <a:p>
            <a:pPr algn="just"/>
            <a:r>
              <a:rPr lang="tr-TR" dirty="0"/>
              <a:t>Ajans bu mali destek programı kapsamındaki projelerden </a:t>
            </a:r>
            <a:r>
              <a:rPr lang="tr-TR" b="1" dirty="0"/>
              <a:t>denetim raporu </a:t>
            </a:r>
            <a:r>
              <a:rPr lang="tr-TR" dirty="0"/>
              <a:t>talep etmektedir. Ajans yalnızca </a:t>
            </a:r>
            <a:r>
              <a:rPr lang="tr-TR" b="1" dirty="0"/>
              <a:t>kamu kurum ve kuruluşlarını </a:t>
            </a:r>
            <a:r>
              <a:rPr lang="tr-TR" dirty="0"/>
              <a:t>dış denetim kuralından </a:t>
            </a:r>
            <a:r>
              <a:rPr lang="tr-TR" b="1" dirty="0"/>
              <a:t>muaf</a:t>
            </a:r>
            <a:r>
              <a:rPr lang="tr-TR" dirty="0"/>
              <a:t> tutabilir. Bu hususa sözleşmede yer verilecektir.</a:t>
            </a:r>
          </a:p>
        </p:txBody>
      </p:sp>
    </p:spTree>
    <p:extLst>
      <p:ext uri="{BB962C8B-B14F-4D97-AF65-F5344CB8AC3E}">
        <p14:creationId xmlns:p14="http://schemas.microsoft.com/office/powerpoint/2010/main" val="223637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836712"/>
            <a:ext cx="7772400" cy="1296144"/>
          </a:xfrm>
        </p:spPr>
        <p:txBody>
          <a:bodyPr>
            <a:normAutofit/>
          </a:bodyPr>
          <a:lstStyle/>
          <a:p>
            <a:r>
              <a:rPr lang="tr-TR" sz="3600" b="1" dirty="0">
                <a:solidFill>
                  <a:schemeClr val="accent2">
                    <a:lumMod val="75000"/>
                  </a:schemeClr>
                </a:solidFill>
                <a:effectLst/>
                <a:latin typeface="+mn-lt"/>
              </a:rPr>
              <a:t>T.C. </a:t>
            </a:r>
            <a:br>
              <a:rPr lang="tr-TR" sz="3600" b="1" dirty="0">
                <a:solidFill>
                  <a:schemeClr val="accent2">
                    <a:lumMod val="75000"/>
                  </a:schemeClr>
                </a:solidFill>
                <a:effectLst/>
                <a:latin typeface="+mn-lt"/>
              </a:rPr>
            </a:br>
            <a:r>
              <a:rPr lang="tr-TR" sz="3600" b="1" dirty="0">
                <a:solidFill>
                  <a:schemeClr val="accent2">
                    <a:lumMod val="75000"/>
                  </a:schemeClr>
                </a:solidFill>
                <a:effectLst/>
                <a:latin typeface="+mn-lt"/>
              </a:rPr>
              <a:t>SERHAT KALKINMA AJANSI</a:t>
            </a:r>
          </a:p>
        </p:txBody>
      </p:sp>
      <p:sp>
        <p:nvSpPr>
          <p:cNvPr id="4" name="Metin kutusu 3"/>
          <p:cNvSpPr txBox="1"/>
          <p:nvPr/>
        </p:nvSpPr>
        <p:spPr>
          <a:xfrm>
            <a:off x="1270040" y="2276872"/>
            <a:ext cx="6941452" cy="3016210"/>
          </a:xfrm>
          <a:prstGeom prst="rect">
            <a:avLst/>
          </a:prstGeom>
          <a:noFill/>
        </p:spPr>
        <p:txBody>
          <a:bodyPr wrap="none" rtlCol="0">
            <a:spAutoFit/>
          </a:bodyPr>
          <a:lstStyle/>
          <a:p>
            <a:pPr algn="ctr">
              <a:lnSpc>
                <a:spcPct val="250000"/>
              </a:lnSpc>
            </a:pPr>
            <a:r>
              <a:rPr lang="tr-TR" sz="2400" b="1" dirty="0">
                <a:solidFill>
                  <a:schemeClr val="accent1">
                    <a:lumMod val="50000"/>
                  </a:schemeClr>
                </a:solidFill>
              </a:rPr>
              <a:t>KÜÇÜK ÖLÇEKLİ ALTYAPI MALİ DESTEK PROGRAMI-07</a:t>
            </a:r>
          </a:p>
          <a:p>
            <a:pPr algn="ctr">
              <a:lnSpc>
                <a:spcPct val="250000"/>
              </a:lnSpc>
            </a:pPr>
            <a:r>
              <a:rPr lang="tr-TR" sz="2400" b="1" dirty="0">
                <a:solidFill>
                  <a:schemeClr val="accent1">
                    <a:lumMod val="50000"/>
                  </a:schemeClr>
                </a:solidFill>
              </a:rPr>
              <a:t>(TRA2-23-KÖA07)</a:t>
            </a:r>
          </a:p>
          <a:p>
            <a:pPr algn="ctr">
              <a:lnSpc>
                <a:spcPct val="150000"/>
              </a:lnSpc>
            </a:pPr>
            <a:endParaRPr lang="tr-TR" sz="2800" b="1" dirty="0">
              <a:solidFill>
                <a:schemeClr val="accent1">
                  <a:lumMod val="50000"/>
                </a:schemeClr>
              </a:solidFill>
              <a:latin typeface="Cambria" pitchFamily="18" charset="0"/>
            </a:endParaRPr>
          </a:p>
          <a:p>
            <a:pPr algn="ctr"/>
            <a:endParaRPr lang="tr-TR" sz="2800" dirty="0"/>
          </a:p>
        </p:txBody>
      </p:sp>
    </p:spTree>
    <p:extLst>
      <p:ext uri="{BB962C8B-B14F-4D97-AF65-F5344CB8AC3E}">
        <p14:creationId xmlns:p14="http://schemas.microsoft.com/office/powerpoint/2010/main" val="3051109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248472"/>
          </a:xfrm>
        </p:spPr>
        <p:txBody>
          <a:bodyPr>
            <a:normAutofit/>
          </a:bodyPr>
          <a:lstStyle/>
          <a:p>
            <a:pPr marL="0" lvl="0" indent="0" algn="just">
              <a:spcBef>
                <a:spcPts val="0"/>
              </a:spcBef>
              <a:buNone/>
            </a:pPr>
            <a:endParaRPr lang="tr-TR" sz="2800" dirty="0">
              <a:solidFill>
                <a:prstClr val="black"/>
              </a:solidFill>
              <a:cs typeface="Times New Roman" pitchFamily="18" charset="0"/>
            </a:endParaRPr>
          </a:p>
          <a:p>
            <a:pPr marL="0" indent="0" algn="ctr">
              <a:buNone/>
            </a:pPr>
            <a:r>
              <a:rPr lang="tr-TR" sz="2800" dirty="0">
                <a:cs typeface="Times New Roman" pitchFamily="18" charset="0"/>
              </a:rPr>
              <a:t>Kalkınma Ajansları Yönetim Sistemi (KAYS)</a:t>
            </a:r>
          </a:p>
          <a:p>
            <a:pPr marL="0" indent="0" algn="ctr">
              <a:buNone/>
            </a:pPr>
            <a:r>
              <a:rPr lang="tr-TR" sz="2800" b="1" dirty="0">
                <a:cs typeface="Times New Roman" pitchFamily="18" charset="0"/>
                <a:hlinkClick r:id="rId2"/>
              </a:rPr>
              <a:t>https://kaysuygulama.sanayi.gov.tr</a:t>
            </a:r>
            <a:endParaRPr lang="tr-TR" sz="2800" b="1" dirty="0">
              <a:cs typeface="Times New Roman" pitchFamily="18" charset="0"/>
            </a:endParaRPr>
          </a:p>
          <a:p>
            <a:pPr marL="0" indent="0" algn="ctr">
              <a:buNone/>
            </a:pPr>
            <a:endParaRPr lang="tr-TR" sz="2800" b="1" dirty="0">
              <a:cs typeface="Times New Roman" pitchFamily="18" charset="0"/>
            </a:endParaRPr>
          </a:p>
          <a:p>
            <a:pPr algn="ctr"/>
            <a:r>
              <a:rPr lang="tr-TR" sz="2800" dirty="0">
                <a:solidFill>
                  <a:schemeClr val="tx2">
                    <a:lumMod val="50000"/>
                  </a:schemeClr>
                </a:solidFill>
                <a:cs typeface="Times New Roman" pitchFamily="18" charset="0"/>
              </a:rPr>
              <a:t>KAYS Kullanıcı Kaydı</a:t>
            </a:r>
          </a:p>
          <a:p>
            <a:pPr algn="ctr"/>
            <a:r>
              <a:rPr lang="tr-TR" sz="2800" dirty="0">
                <a:solidFill>
                  <a:schemeClr val="tx2">
                    <a:lumMod val="50000"/>
                  </a:schemeClr>
                </a:solidFill>
                <a:cs typeface="Times New Roman" pitchFamily="18" charset="0"/>
              </a:rPr>
              <a:t>KAYS Proje Başvurusu</a:t>
            </a:r>
          </a:p>
          <a:p>
            <a:pPr algn="ctr"/>
            <a:r>
              <a:rPr lang="tr-TR" sz="2800" dirty="0">
                <a:solidFill>
                  <a:schemeClr val="tx2">
                    <a:lumMod val="50000"/>
                  </a:schemeClr>
                </a:solidFill>
                <a:cs typeface="Times New Roman" pitchFamily="18" charset="0"/>
              </a:rPr>
              <a:t>E-imza veya Taahhütname Teslimi</a:t>
            </a:r>
          </a:p>
          <a:p>
            <a:pPr marL="0" indent="0">
              <a:buNone/>
            </a:pPr>
            <a:endParaRPr lang="tr-TR" sz="3600" dirty="0">
              <a:latin typeface="Times New Roman" pitchFamily="18" charset="0"/>
              <a:cs typeface="Times New Roman" pitchFamily="18" charset="0"/>
            </a:endParaRPr>
          </a:p>
          <a:p>
            <a:pPr marL="0" lvl="0" indent="0" algn="just">
              <a:spcBef>
                <a:spcPts val="0"/>
              </a:spcBef>
              <a:buNone/>
            </a:pPr>
            <a:endParaRPr lang="tr-TR" sz="24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395536" y="548680"/>
            <a:ext cx="8229600" cy="1143000"/>
          </a:xfrm>
        </p:spPr>
        <p:txBody>
          <a:bodyPr>
            <a:normAutofit/>
          </a:bodyPr>
          <a:lstStyle/>
          <a:p>
            <a:r>
              <a:rPr lang="tr-TR" sz="2800" b="1" dirty="0">
                <a:solidFill>
                  <a:srgbClr val="C0504D">
                    <a:lumMod val="75000"/>
                  </a:srgbClr>
                </a:solidFill>
                <a:latin typeface="+mn-lt"/>
                <a:cs typeface="Times New Roman" pitchFamily="18" charset="0"/>
              </a:rPr>
              <a:t>MALİ DESTEK PROGRAMLARI</a:t>
            </a:r>
            <a:br>
              <a:rPr lang="tr-TR" sz="2800" b="1" dirty="0">
                <a:solidFill>
                  <a:srgbClr val="C0504D">
                    <a:lumMod val="75000"/>
                  </a:srgbClr>
                </a:solidFill>
                <a:latin typeface="+mn-lt"/>
                <a:cs typeface="Times New Roman" pitchFamily="18" charset="0"/>
              </a:rPr>
            </a:br>
            <a:r>
              <a:rPr lang="tr-TR" sz="2800" b="1" dirty="0">
                <a:solidFill>
                  <a:srgbClr val="C0504D">
                    <a:lumMod val="75000"/>
                  </a:srgbClr>
                </a:solidFill>
                <a:latin typeface="+mn-lt"/>
                <a:cs typeface="Times New Roman" pitchFamily="18" charset="0"/>
              </a:rPr>
              <a:t>BAŞVURU İŞLEMLERİ</a:t>
            </a:r>
            <a:endParaRPr lang="tr-TR" sz="2800" dirty="0">
              <a:latin typeface="+mn-lt"/>
            </a:endParaRPr>
          </a:p>
        </p:txBody>
      </p:sp>
    </p:spTree>
    <p:extLst>
      <p:ext uri="{BB962C8B-B14F-4D97-AF65-F5344CB8AC3E}">
        <p14:creationId xmlns:p14="http://schemas.microsoft.com/office/powerpoint/2010/main" val="3274486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457200" y="3180354"/>
            <a:ext cx="8229600" cy="2814704"/>
          </a:xfrm>
        </p:spPr>
        <p:txBody>
          <a:bodyPr>
            <a:normAutofit/>
          </a:bodyPr>
          <a:lstStyle/>
          <a:p>
            <a:pPr marL="342900" indent="-342900" algn="just">
              <a:buFont typeface="Arial" panose="020B0604020202020204" pitchFamily="34" charset="0"/>
              <a:buChar char="•"/>
            </a:pPr>
            <a:r>
              <a:rPr lang="tr-TR" sz="2200" dirty="0">
                <a:latin typeface="+mn-lt"/>
              </a:rPr>
              <a:t>Kalkınma Ajansları Yönetim Sistemine girildikten sonra Kullanıcı Girişi bağlantısına tıklanmalıdır. E-Devlet üzerinden kimlik doğrulaması yaparak sisteme giriş yapılmalıdır. </a:t>
            </a:r>
            <a:br>
              <a:rPr lang="tr-TR" sz="2200" dirty="0">
                <a:latin typeface="+mn-lt"/>
              </a:rPr>
            </a:br>
            <a:r>
              <a:rPr lang="tr-TR" sz="2200" dirty="0">
                <a:latin typeface="+mn-lt"/>
              </a:rPr>
              <a:t>Kayıt formunda Rol Seçimi bölümünden “Başvuru Sahibi Kullanıcısı” rolü seçilerek ve istenen bilgiler doldurularak sisteme kayıt olunmalıdır.</a:t>
            </a:r>
            <a:endParaRPr lang="tr-TR" dirty="0">
              <a:latin typeface="+mn-lt"/>
            </a:endParaRPr>
          </a:p>
        </p:txBody>
      </p:sp>
      <p:pic>
        <p:nvPicPr>
          <p:cNvPr id="5" name="Resim 4"/>
          <p:cNvPicPr>
            <a:picLocks noChangeAspect="1"/>
          </p:cNvPicPr>
          <p:nvPr/>
        </p:nvPicPr>
        <p:blipFill>
          <a:blip r:embed="rId2"/>
          <a:stretch>
            <a:fillRect/>
          </a:stretch>
        </p:blipFill>
        <p:spPr>
          <a:xfrm>
            <a:off x="455733" y="1556792"/>
            <a:ext cx="8229600" cy="1817844"/>
          </a:xfrm>
          <a:prstGeom prst="rect">
            <a:avLst/>
          </a:prstGeom>
        </p:spPr>
      </p:pic>
      <p:sp>
        <p:nvSpPr>
          <p:cNvPr id="9" name="Başlık 3"/>
          <p:cNvSpPr txBox="1">
            <a:spLocks/>
          </p:cNvSpPr>
          <p:nvPr/>
        </p:nvSpPr>
        <p:spPr>
          <a:xfrm>
            <a:off x="457200" y="548680"/>
            <a:ext cx="8229600" cy="93610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a:solidFill>
                  <a:srgbClr val="C0504D">
                    <a:lumMod val="75000"/>
                  </a:srgbClr>
                </a:solidFill>
                <a:latin typeface="+mn-lt"/>
                <a:cs typeface="Times New Roman" pitchFamily="18" charset="0"/>
              </a:rPr>
              <a:t>MALİ DESTEK PROGRAMLARI</a:t>
            </a:r>
            <a:br>
              <a:rPr lang="tr-TR" sz="2800" b="1" dirty="0">
                <a:solidFill>
                  <a:srgbClr val="C0504D">
                    <a:lumMod val="75000"/>
                  </a:srgbClr>
                </a:solidFill>
                <a:latin typeface="+mn-lt"/>
                <a:cs typeface="Times New Roman" pitchFamily="18" charset="0"/>
              </a:rPr>
            </a:br>
            <a:r>
              <a:rPr lang="tr-TR" sz="2800" b="1" dirty="0">
                <a:solidFill>
                  <a:srgbClr val="C0504D">
                    <a:lumMod val="75000"/>
                  </a:srgbClr>
                </a:solidFill>
                <a:latin typeface="+mn-lt"/>
                <a:cs typeface="Times New Roman" pitchFamily="18" charset="0"/>
              </a:rPr>
              <a:t>BAŞVURU İŞLEMLERİ</a:t>
            </a:r>
            <a:endParaRPr lang="tr-TR" sz="2800" dirty="0">
              <a:latin typeface="+mn-lt"/>
            </a:endParaRPr>
          </a:p>
        </p:txBody>
      </p:sp>
    </p:spTree>
    <p:extLst>
      <p:ext uri="{BB962C8B-B14F-4D97-AF65-F5344CB8AC3E}">
        <p14:creationId xmlns:p14="http://schemas.microsoft.com/office/powerpoint/2010/main" val="2317240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958" y="1518700"/>
            <a:ext cx="8147248" cy="4680520"/>
          </a:xfrm>
        </p:spPr>
        <p:txBody>
          <a:bodyPr>
            <a:noAutofit/>
          </a:bodyPr>
          <a:lstStyle/>
          <a:p>
            <a:pPr algn="just">
              <a:lnSpc>
                <a:spcPct val="150000"/>
              </a:lnSpc>
            </a:pPr>
            <a:r>
              <a:rPr lang="tr-TR" sz="1800" dirty="0"/>
              <a:t>Sistem sizi adım adım doldurmanız gereken bölümlere yönlendirecektir. </a:t>
            </a:r>
          </a:p>
          <a:p>
            <a:pPr algn="just">
              <a:lnSpc>
                <a:spcPct val="150000"/>
              </a:lnSpc>
            </a:pPr>
            <a:r>
              <a:rPr lang="tr-TR" sz="1800" dirty="0"/>
              <a:t>Başvuru formunu tamamen doldurduktan sonra destekleyici belgelerin elektronik kopyaları sisteme yüklenmeli, başvuru KAYS üzerinden son başvuru tarihine kadar onaylanmalıdır. </a:t>
            </a:r>
          </a:p>
          <a:p>
            <a:pPr algn="just">
              <a:lnSpc>
                <a:spcPct val="150000"/>
              </a:lnSpc>
            </a:pPr>
            <a:r>
              <a:rPr lang="tr-TR" sz="1800" dirty="0"/>
              <a:t>KAYS üzerinden üretilen taahhütnameyi son başvuru tarihinden itibaren en geç 5 iş günü içerisinde e-imza ile imzalanmalıdır.</a:t>
            </a:r>
          </a:p>
          <a:p>
            <a:pPr algn="just">
              <a:lnSpc>
                <a:spcPct val="150000"/>
              </a:lnSpc>
            </a:pPr>
            <a:r>
              <a:rPr lang="tr-TR" sz="1800" dirty="0"/>
              <a:t>Taahhütnamenin e-imza ile imzalanması esastır. Taahhütnamenin e-imza ile imzalanmadığı hallerde, taahhütname başvuru sahibi tarafından ıslak imzalı olarak elden veya posta yolu ile KAYS üzerinden son başvuru tarihi üzerinden en geç 5 iş günü içerisinde Ajansa teslim edilmelidir.</a:t>
            </a:r>
          </a:p>
          <a:p>
            <a:pPr marL="0" lvl="0" indent="0" algn="just">
              <a:spcBef>
                <a:spcPts val="0"/>
              </a:spcBef>
              <a:buNone/>
            </a:pPr>
            <a:endParaRPr lang="tr-TR" sz="16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457200" y="548680"/>
            <a:ext cx="8229600" cy="936104"/>
          </a:xfrm>
        </p:spPr>
        <p:txBody>
          <a:bodyPr>
            <a:normAutofit/>
          </a:bodyPr>
          <a:lstStyle/>
          <a:p>
            <a:r>
              <a:rPr lang="tr-TR" sz="2800" b="1" dirty="0">
                <a:solidFill>
                  <a:srgbClr val="C0504D">
                    <a:lumMod val="75000"/>
                  </a:srgbClr>
                </a:solidFill>
                <a:latin typeface="+mn-lt"/>
                <a:cs typeface="Times New Roman" pitchFamily="18" charset="0"/>
              </a:rPr>
              <a:t>MALİ DESTEK PROGRAMLARI BAŞVURU İŞLEMLERİ</a:t>
            </a:r>
            <a:endParaRPr lang="tr-TR" sz="2800" dirty="0">
              <a:latin typeface="+mn-lt"/>
            </a:endParaRPr>
          </a:p>
        </p:txBody>
      </p:sp>
    </p:spTree>
    <p:extLst>
      <p:ext uri="{BB962C8B-B14F-4D97-AF65-F5344CB8AC3E}">
        <p14:creationId xmlns:p14="http://schemas.microsoft.com/office/powerpoint/2010/main" val="1102909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700808"/>
            <a:ext cx="8229600" cy="4248472"/>
          </a:xfrm>
        </p:spPr>
        <p:txBody>
          <a:bodyPr>
            <a:normAutofit/>
          </a:bodyPr>
          <a:lstStyle/>
          <a:p>
            <a:pPr marL="0" lvl="0" indent="0" algn="just">
              <a:spcBef>
                <a:spcPts val="0"/>
              </a:spcBef>
              <a:buNone/>
            </a:pPr>
            <a:endParaRPr lang="tr-TR" sz="2400" dirty="0">
              <a:solidFill>
                <a:prstClr val="black"/>
              </a:solidFill>
              <a:latin typeface="Times New Roman" panose="02020603050405020304" pitchFamily="18" charset="0"/>
              <a:cs typeface="Times New Roman" panose="02020603050405020304" pitchFamily="18" charset="0"/>
            </a:endParaRPr>
          </a:p>
          <a:p>
            <a:pPr marL="0" lvl="0" indent="0" algn="ctr">
              <a:buNone/>
            </a:pPr>
            <a:r>
              <a:rPr lang="tr-TR" sz="2400" b="1" dirty="0">
                <a:solidFill>
                  <a:prstClr val="black"/>
                </a:solidFill>
                <a:cs typeface="Times New Roman" pitchFamily="18" charset="0"/>
              </a:rPr>
              <a:t>KAYS ÜZERİNDEN ÇEVRİMİÇİ PROJE BAŞVURUSU İÇİN SON TARİH;</a:t>
            </a:r>
          </a:p>
          <a:p>
            <a:pPr marL="0" lvl="0" indent="0" algn="ctr">
              <a:spcBef>
                <a:spcPct val="0"/>
              </a:spcBef>
              <a:buNone/>
            </a:pPr>
            <a:r>
              <a:rPr lang="tr-TR" sz="2400" b="1" dirty="0">
                <a:solidFill>
                  <a:srgbClr val="C0504D">
                    <a:lumMod val="75000"/>
                  </a:srgbClr>
                </a:solidFill>
                <a:ea typeface="+mj-ea"/>
                <a:cs typeface="Times New Roman" pitchFamily="18" charset="0"/>
              </a:rPr>
              <a:t>17/01/2023, Saat: 23:59</a:t>
            </a:r>
          </a:p>
          <a:p>
            <a:pPr marL="0" lvl="0" indent="0" algn="ctr">
              <a:buNone/>
            </a:pPr>
            <a:endParaRPr lang="tr-TR" sz="2400" b="1" u="sng" dirty="0">
              <a:solidFill>
                <a:srgbClr val="C0504D">
                  <a:lumMod val="75000"/>
                </a:srgbClr>
              </a:solidFill>
              <a:cs typeface="Times New Roman" pitchFamily="18" charset="0"/>
            </a:endParaRPr>
          </a:p>
          <a:p>
            <a:pPr marL="0" lvl="0" indent="0" algn="ctr">
              <a:buNone/>
            </a:pPr>
            <a:r>
              <a:rPr lang="tr-TR" sz="2400" b="1" dirty="0">
                <a:solidFill>
                  <a:prstClr val="black"/>
                </a:solidFill>
                <a:cs typeface="Times New Roman" pitchFamily="18" charset="0"/>
              </a:rPr>
              <a:t>KAYS TARAFINDAN ÜRETİLEN TAAHHÜTNAMENİN E-İMZA İLE İMZALANMASI YA DA AJANSA TESLİMİ İÇİN SON TARİH;</a:t>
            </a:r>
          </a:p>
          <a:p>
            <a:pPr marL="0" indent="0" algn="ctr">
              <a:spcBef>
                <a:spcPct val="0"/>
              </a:spcBef>
              <a:buNone/>
            </a:pPr>
            <a:r>
              <a:rPr lang="tr-TR" sz="2400" b="1" dirty="0">
                <a:solidFill>
                  <a:srgbClr val="C0504D">
                    <a:lumMod val="75000"/>
                  </a:srgbClr>
                </a:solidFill>
                <a:ea typeface="+mj-ea"/>
                <a:cs typeface="Times New Roman" pitchFamily="18" charset="0"/>
              </a:rPr>
              <a:t>24/01/2023, Saat: 17:00</a:t>
            </a:r>
          </a:p>
          <a:p>
            <a:pPr marL="0" lvl="0" indent="0" algn="ctr">
              <a:buNone/>
            </a:pPr>
            <a:endParaRPr lang="tr-TR" sz="4000" b="1" u="sng" dirty="0">
              <a:solidFill>
                <a:srgbClr val="C0504D">
                  <a:lumMod val="75000"/>
                </a:srgbClr>
              </a:solidFill>
              <a:latin typeface="Times New Roman" pitchFamily="18" charset="0"/>
              <a:cs typeface="Times New Roman" pitchFamily="18" charset="0"/>
            </a:endParaRPr>
          </a:p>
          <a:p>
            <a:pPr marL="0" lvl="0" indent="0" algn="ctr">
              <a:buNone/>
            </a:pPr>
            <a:endParaRPr lang="tr-TR" sz="2400" u="sng" dirty="0">
              <a:solidFill>
                <a:srgbClr val="C0504D">
                  <a:lumMod val="75000"/>
                </a:srgbClr>
              </a:solidFill>
              <a:latin typeface="Times New Roman" pitchFamily="18" charset="0"/>
              <a:cs typeface="Times New Roman" pitchFamily="18" charset="0"/>
            </a:endParaRPr>
          </a:p>
          <a:p>
            <a:pPr marL="0" lvl="0" indent="0" algn="ctr">
              <a:buNone/>
            </a:pPr>
            <a:endParaRPr lang="tr-TR" sz="2400" u="sng" dirty="0">
              <a:solidFill>
                <a:srgbClr val="C0504D">
                  <a:lumMod val="75000"/>
                </a:srgbClr>
              </a:solidFill>
              <a:latin typeface="Times New Roman" pitchFamily="18" charset="0"/>
              <a:cs typeface="Times New Roman" pitchFamily="18" charset="0"/>
            </a:endParaRPr>
          </a:p>
          <a:p>
            <a:pPr marL="0" lvl="0" indent="0" algn="just">
              <a:spcBef>
                <a:spcPts val="0"/>
              </a:spcBef>
              <a:buNone/>
            </a:pPr>
            <a:endParaRPr lang="tr-TR" sz="24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467544" y="476672"/>
            <a:ext cx="8229600" cy="1143000"/>
          </a:xfrm>
        </p:spPr>
        <p:txBody>
          <a:bodyPr/>
          <a:lstStyle/>
          <a:p>
            <a:r>
              <a:rPr lang="tr-TR" sz="3200" b="1" dirty="0">
                <a:solidFill>
                  <a:srgbClr val="C0504D">
                    <a:lumMod val="75000"/>
                  </a:srgbClr>
                </a:solidFill>
                <a:latin typeface="+mn-lt"/>
                <a:cs typeface="Times New Roman" pitchFamily="18" charset="0"/>
              </a:rPr>
              <a:t>HER İKİ MALİ DESTEK PROGRAMI İÇİN DE;</a:t>
            </a:r>
            <a:endParaRPr lang="tr-TR" dirty="0">
              <a:latin typeface="+mn-lt"/>
            </a:endParaRPr>
          </a:p>
        </p:txBody>
      </p:sp>
    </p:spTree>
    <p:extLst>
      <p:ext uri="{BB962C8B-B14F-4D97-AF65-F5344CB8AC3E}">
        <p14:creationId xmlns:p14="http://schemas.microsoft.com/office/powerpoint/2010/main" val="2687286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D0D28AD9-B91C-4704-94AB-07D3EA8F9EB2}" type="slidenum">
              <a:rPr lang="tr-TR" smtClean="0">
                <a:solidFill>
                  <a:prstClr val="black">
                    <a:tint val="75000"/>
                  </a:prstClr>
                </a:solidFill>
              </a:rPr>
              <a:pPr/>
              <a:t>24</a:t>
            </a:fld>
            <a:endParaRPr lang="tr-TR">
              <a:solidFill>
                <a:prstClr val="black">
                  <a:tint val="75000"/>
                </a:prstClr>
              </a:solidFill>
            </a:endParaRPr>
          </a:p>
        </p:txBody>
      </p:sp>
      <p:sp>
        <p:nvSpPr>
          <p:cNvPr id="3" name="İçerik Yer Tutucusu 2"/>
          <p:cNvSpPr>
            <a:spLocks noGrp="1"/>
          </p:cNvSpPr>
          <p:nvPr>
            <p:ph idx="1"/>
          </p:nvPr>
        </p:nvSpPr>
        <p:spPr>
          <a:xfrm>
            <a:off x="460917" y="1628800"/>
            <a:ext cx="8229600" cy="475252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a:noAutofit/>
          </a:bodyPr>
          <a:lstStyle/>
          <a:p>
            <a:pPr marL="0" indent="0">
              <a:spcBef>
                <a:spcPts val="0"/>
              </a:spcBef>
              <a:buNone/>
            </a:pPr>
            <a:endParaRPr lang="tr-TR" sz="1800" dirty="0">
              <a:latin typeface="Times New Roman" pitchFamily="18" charset="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Serhat Kalkınma Ajansı</a:t>
            </a:r>
          </a:p>
          <a:p>
            <a:pPr marL="0" indent="0" algn="ctr">
              <a:spcBef>
                <a:spcPts val="0"/>
              </a:spcBef>
              <a:buNone/>
            </a:pPr>
            <a:r>
              <a:rPr lang="tr-TR" sz="1800" b="1" dirty="0">
                <a:cs typeface="Times New Roman" pitchFamily="18" charset="0"/>
              </a:rPr>
              <a:t>Sonuç Odaklı Program Yönetim Birimi</a:t>
            </a:r>
          </a:p>
          <a:p>
            <a:pPr marL="0" indent="0" algn="ctr">
              <a:spcBef>
                <a:spcPts val="0"/>
              </a:spcBef>
              <a:buNone/>
            </a:pPr>
            <a:r>
              <a:rPr lang="tr-TR" sz="1800" b="1" dirty="0">
                <a:cs typeface="Times New Roman" pitchFamily="18" charset="0"/>
              </a:rPr>
              <a:t>Ortakapı Mah. Atatürk Cad. No:69 Merkez/KARS </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Ağrı Yatırım Destek Ofisi</a:t>
            </a:r>
          </a:p>
          <a:p>
            <a:pPr marL="0" indent="0" algn="ctr">
              <a:spcBef>
                <a:spcPts val="0"/>
              </a:spcBef>
              <a:buNone/>
            </a:pPr>
            <a:r>
              <a:rPr lang="tr-TR" sz="1800" b="1" dirty="0">
                <a:cs typeface="Times New Roman" pitchFamily="18" charset="0"/>
              </a:rPr>
              <a:t>Ağrı Ticaret ve Sanayi Odası Hizmet Binası</a:t>
            </a:r>
          </a:p>
          <a:p>
            <a:pPr marL="0" indent="0" algn="ctr">
              <a:spcBef>
                <a:spcPts val="0"/>
              </a:spcBef>
              <a:buNone/>
            </a:pPr>
            <a:r>
              <a:rPr lang="tr-TR" sz="1800" b="1" dirty="0">
                <a:cs typeface="Times New Roman" pitchFamily="18" charset="0"/>
              </a:rPr>
              <a:t>Kat:3 Merkez/AĞRI</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Ardahan Yatırım Destek Ofisi</a:t>
            </a:r>
          </a:p>
          <a:p>
            <a:pPr marL="0" indent="0" algn="ctr">
              <a:spcBef>
                <a:spcPts val="0"/>
              </a:spcBef>
              <a:buNone/>
            </a:pPr>
            <a:r>
              <a:rPr lang="tr-TR" sz="1800" b="1" dirty="0">
                <a:cs typeface="Times New Roman" pitchFamily="18" charset="0"/>
              </a:rPr>
              <a:t>Ardahan Ticaret ve Sanayi Odası Hizmet Binası</a:t>
            </a:r>
          </a:p>
          <a:p>
            <a:pPr marL="0" indent="0" algn="ctr">
              <a:spcBef>
                <a:spcPts val="0"/>
              </a:spcBef>
              <a:buNone/>
            </a:pPr>
            <a:r>
              <a:rPr lang="tr-TR" sz="1800" b="1" dirty="0">
                <a:cs typeface="Times New Roman" pitchFamily="18" charset="0"/>
              </a:rPr>
              <a:t>Kat:2 Merkez/ARDAHAN</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Iğdır Yatırım Destek Ofisi</a:t>
            </a:r>
          </a:p>
          <a:p>
            <a:pPr marL="0" indent="0" algn="ctr">
              <a:spcBef>
                <a:spcPts val="0"/>
              </a:spcBef>
              <a:buNone/>
            </a:pPr>
            <a:r>
              <a:rPr lang="tr-TR" sz="1800" b="1" dirty="0">
                <a:cs typeface="Times New Roman" pitchFamily="18" charset="0"/>
              </a:rPr>
              <a:t>Cumhuriyet Mahallesi 503. Sokak </a:t>
            </a:r>
          </a:p>
          <a:p>
            <a:pPr marL="0" indent="0" algn="ctr">
              <a:spcBef>
                <a:spcPts val="0"/>
              </a:spcBef>
              <a:buNone/>
            </a:pPr>
            <a:r>
              <a:rPr lang="tr-TR" sz="1800" b="1" dirty="0">
                <a:cs typeface="Times New Roman" pitchFamily="18" charset="0"/>
              </a:rPr>
              <a:t>Ağgül İş Merkezi No: 11 Kat:3/17</a:t>
            </a:r>
          </a:p>
          <a:p>
            <a:pPr marL="0" indent="0" algn="ctr">
              <a:spcBef>
                <a:spcPts val="0"/>
              </a:spcBef>
              <a:buNone/>
            </a:pPr>
            <a:r>
              <a:rPr lang="tr-TR" sz="1800" b="1" dirty="0">
                <a:cs typeface="Times New Roman" pitchFamily="18" charset="0"/>
              </a:rPr>
              <a:t>Merkez/IĞDIR</a:t>
            </a:r>
          </a:p>
        </p:txBody>
      </p:sp>
      <p:sp>
        <p:nvSpPr>
          <p:cNvPr id="8" name="Başlık 1"/>
          <p:cNvSpPr txBox="1">
            <a:spLocks/>
          </p:cNvSpPr>
          <p:nvPr/>
        </p:nvSpPr>
        <p:spPr>
          <a:xfrm>
            <a:off x="467544" y="764704"/>
            <a:ext cx="8229600" cy="720080"/>
          </a:xfrm>
          <a:prstGeom prst="rect">
            <a:avLst/>
          </a:prstGeom>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1001">
            <a:schemeClr val="lt1"/>
          </a:fillRef>
          <a:effectRef idx="0">
            <a:scrgbClr r="0" g="0" b="0"/>
          </a:effectRef>
          <a:fontRef idx="major"/>
        </p:style>
        <p:txBody>
          <a:bodyPr vert="horz" lIns="91440" tIns="45720" rIns="91440" bIns="45720" rtlCol="0" anchor="ctr">
            <a:noAutofit/>
            <a:sp3d/>
          </a:bodyPr>
          <a:lstStyle>
            <a:lvl1pPr algn="ctr" defTabSz="914400" rtl="0" eaLnBrk="1" latinLnBrk="0" hangingPunct="1">
              <a:spcBef>
                <a:spcPct val="0"/>
              </a:spcBef>
              <a:buNone/>
              <a:defRPr sz="4400" kern="1200">
                <a:solidFill>
                  <a:schemeClr val="tx1"/>
                </a:solidFill>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ct val="20000"/>
              </a:spcBef>
            </a:pPr>
            <a:endParaRPr lang="tr-TR" sz="3200" b="1" dirty="0">
              <a:solidFill>
                <a:srgbClr val="C0504D">
                  <a:lumMod val="75000"/>
                </a:srgbClr>
              </a:solidFill>
              <a:latin typeface="Times New Roman" pitchFamily="18" charset="0"/>
              <a:ea typeface="+mn-ea"/>
              <a:cs typeface="Times New Roman" pitchFamily="18" charset="0"/>
            </a:endParaRPr>
          </a:p>
          <a:p>
            <a:pPr>
              <a:spcBef>
                <a:spcPct val="20000"/>
              </a:spcBef>
            </a:pPr>
            <a:r>
              <a:rPr lang="tr-TR" sz="3200" b="1" dirty="0">
                <a:solidFill>
                  <a:srgbClr val="C0504D">
                    <a:lumMod val="75000"/>
                  </a:srgbClr>
                </a:solidFill>
                <a:latin typeface="+mn-lt"/>
                <a:cs typeface="Times New Roman" pitchFamily="18" charset="0"/>
              </a:rPr>
              <a:t>TAAHHÜTNAME TESLİM ADRESLERİ</a:t>
            </a:r>
            <a:r>
              <a:rPr lang="tr-TR" sz="3200" b="1" dirty="0">
                <a:solidFill>
                  <a:srgbClr val="C0504D">
                    <a:lumMod val="75000"/>
                  </a:srgbClr>
                </a:solidFill>
                <a:latin typeface="+mn-lt"/>
                <a:ea typeface="+mn-ea"/>
                <a:cs typeface="Times New Roman" pitchFamily="18" charset="0"/>
              </a:rPr>
              <a:t/>
            </a:r>
            <a:br>
              <a:rPr lang="tr-TR" sz="3200" b="1" dirty="0">
                <a:solidFill>
                  <a:srgbClr val="C0504D">
                    <a:lumMod val="75000"/>
                  </a:srgbClr>
                </a:solidFill>
                <a:latin typeface="+mn-lt"/>
                <a:ea typeface="+mn-ea"/>
                <a:cs typeface="Times New Roman" pitchFamily="18" charset="0"/>
              </a:rPr>
            </a:br>
            <a:endParaRPr lang="tr-TR" sz="3200" b="1" dirty="0">
              <a:solidFill>
                <a:srgbClr val="C0504D">
                  <a:lumMod val="75000"/>
                </a:srgbClr>
              </a:solidFill>
              <a:latin typeface="+mn-lt"/>
              <a:ea typeface="+mn-ea"/>
              <a:cs typeface="Times New Roman" pitchFamily="18" charset="0"/>
            </a:endParaRPr>
          </a:p>
        </p:txBody>
      </p:sp>
    </p:spTree>
    <p:extLst>
      <p:ext uri="{BB962C8B-B14F-4D97-AF65-F5344CB8AC3E}">
        <p14:creationId xmlns:p14="http://schemas.microsoft.com/office/powerpoint/2010/main" val="38683413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3"/>
            <a:ext cx="8640960" cy="4248471"/>
          </a:xfrm>
        </p:spPr>
        <p:txBody>
          <a:bodyPr>
            <a:normAutofit/>
          </a:bodyPr>
          <a:lstStyle/>
          <a:p>
            <a:pPr marL="0" indent="0">
              <a:buNone/>
            </a:pPr>
            <a:endParaRPr lang="tr-TR" dirty="0">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a:p>
            <a:pPr marL="0" indent="0" algn="ctr">
              <a:buNone/>
            </a:pPr>
            <a:r>
              <a:rPr lang="tr-TR" sz="40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TEŞEKKÜR EDERİZ .</a:t>
            </a:r>
          </a:p>
          <a:p>
            <a:pPr marL="0" indent="0" algn="ctr">
              <a:buNone/>
            </a:pPr>
            <a:r>
              <a:rPr lang="tr-TR" sz="4000" b="1" u="sng"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www.serka.gov.tr</a:t>
            </a:r>
          </a:p>
          <a:p>
            <a:pPr marL="0" indent="0" algn="ctr">
              <a:buNone/>
            </a:pPr>
            <a:endParaRPr lang="tr-TR" sz="4000" b="1" u="sng"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D0D28AD9-B91C-4704-94AB-07D3EA8F9EB2}" type="slidenum">
              <a:rPr lang="tr-TR" smtClean="0">
                <a:solidFill>
                  <a:prstClr val="black">
                    <a:tint val="75000"/>
                  </a:prstClr>
                </a:solidFill>
              </a:rPr>
              <a:pPr/>
              <a:t>25</a:t>
            </a:fld>
            <a:endParaRPr lang="tr-TR">
              <a:solidFill>
                <a:prstClr val="black">
                  <a:tint val="75000"/>
                </a:prstClr>
              </a:solidFill>
            </a:endParaRPr>
          </a:p>
        </p:txBody>
      </p:sp>
    </p:spTree>
    <p:extLst>
      <p:ext uri="{BB962C8B-B14F-4D97-AF65-F5344CB8AC3E}">
        <p14:creationId xmlns:p14="http://schemas.microsoft.com/office/powerpoint/2010/main" val="6028973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124744"/>
            <a:ext cx="8361002" cy="4320480"/>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marL="400050" lvl="1" indent="0" algn="just">
              <a:lnSpc>
                <a:spcPct val="150000"/>
              </a:lnSpc>
              <a:buNone/>
            </a:pPr>
            <a:r>
              <a:rPr lang="tr-TR" dirty="0">
                <a:cs typeface="Times New Roman" panose="02020603050405020304" pitchFamily="18" charset="0"/>
              </a:rPr>
              <a:t>Bölgenin önde gelen sektörleri olan turizm, tarım ve imalat sanayisinin altyapısal eksikliklerinin giderilerek özel sektörün yatırım yapmasının sağlanması, başta gençler olmak üzere istihdam kapasitesinin artırılması ve bu sayede Bölgedeki sosyoekonomik refahın artırılmasıdır.</a:t>
            </a:r>
          </a:p>
        </p:txBody>
      </p:sp>
      <p:sp>
        <p:nvSpPr>
          <p:cNvPr id="4" name="Başlık 3"/>
          <p:cNvSpPr>
            <a:spLocks noGrp="1"/>
          </p:cNvSpPr>
          <p:nvPr>
            <p:ph type="title"/>
          </p:nvPr>
        </p:nvSpPr>
        <p:spPr>
          <a:xfrm>
            <a:off x="454930" y="404664"/>
            <a:ext cx="8229600" cy="864096"/>
          </a:xfrm>
        </p:spPr>
        <p:txBody>
          <a:bodyPr>
            <a:normAutofit/>
          </a:bodyPr>
          <a:lstStyle/>
          <a:p>
            <a:r>
              <a:rPr lang="tr-TR" sz="3200" b="1" dirty="0">
                <a:solidFill>
                  <a:schemeClr val="accent2">
                    <a:lumMod val="75000"/>
                  </a:schemeClr>
                </a:solidFill>
                <a:latin typeface="+mn-lt"/>
                <a:cs typeface="Times New Roman" panose="02020603050405020304" pitchFamily="18" charset="0"/>
              </a:rPr>
              <a:t>PROGRAMIN GENEL AMACI</a:t>
            </a:r>
          </a:p>
        </p:txBody>
      </p:sp>
    </p:spTree>
    <p:extLst>
      <p:ext uri="{BB962C8B-B14F-4D97-AF65-F5344CB8AC3E}">
        <p14:creationId xmlns:p14="http://schemas.microsoft.com/office/powerpoint/2010/main" val="116093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76672"/>
            <a:ext cx="8229600" cy="648072"/>
          </a:xfrm>
        </p:spPr>
        <p:txBody>
          <a:bodyPr>
            <a:normAutofit/>
          </a:bodyPr>
          <a:lstStyle/>
          <a:p>
            <a:r>
              <a:rPr lang="tr-TR" sz="2800" b="1" dirty="0">
                <a:solidFill>
                  <a:schemeClr val="accent2">
                    <a:lumMod val="75000"/>
                  </a:schemeClr>
                </a:solidFill>
                <a:latin typeface="+mn-lt"/>
                <a:cs typeface="Times New Roman" panose="02020603050405020304" pitchFamily="18" charset="0"/>
              </a:rPr>
              <a:t>PROGRAMIN ÖNCELİKLERİ</a:t>
            </a:r>
          </a:p>
        </p:txBody>
      </p:sp>
      <p:sp>
        <p:nvSpPr>
          <p:cNvPr id="4" name="Akış Çizelgesi: Öteki İşlem 3"/>
          <p:cNvSpPr/>
          <p:nvPr/>
        </p:nvSpPr>
        <p:spPr>
          <a:xfrm>
            <a:off x="395535" y="1002068"/>
            <a:ext cx="8373617" cy="136815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tr-TR" sz="2400" b="1" dirty="0">
                <a:cs typeface="Times New Roman" panose="02020603050405020304" pitchFamily="18" charset="0"/>
              </a:rPr>
              <a:t>Öncelik 1: </a:t>
            </a:r>
            <a:r>
              <a:rPr lang="tr-TR" sz="2400" dirty="0">
                <a:cs typeface="Times New Roman" panose="02020603050405020304" pitchFamily="18" charset="0"/>
              </a:rPr>
              <a:t>Bölgedeki turizm faaliyetlerinin çeşitlendirilmesi ve turistik destinasyonların altyapısının iyileştirilmesine odaklanan projeler</a:t>
            </a:r>
          </a:p>
        </p:txBody>
      </p:sp>
      <p:sp>
        <p:nvSpPr>
          <p:cNvPr id="7" name="Akış Çizelgesi: Öteki İşlem 6"/>
          <p:cNvSpPr/>
          <p:nvPr/>
        </p:nvSpPr>
        <p:spPr>
          <a:xfrm>
            <a:off x="376766" y="2508130"/>
            <a:ext cx="8392386" cy="16561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tr-TR" sz="2400" b="1" dirty="0">
                <a:cs typeface="Times New Roman" panose="02020603050405020304" pitchFamily="18" charset="0"/>
              </a:rPr>
              <a:t>Öncelik 2:</a:t>
            </a:r>
            <a:r>
              <a:rPr lang="tr-TR" sz="2400" dirty="0">
                <a:cs typeface="Times New Roman" panose="02020603050405020304" pitchFamily="18" charset="0"/>
              </a:rPr>
              <a:t> Bölgeye ait yöresel, tarımsal ve hayvansal ürünler ile el sanatları ürünlerinin katma değerinin artırılması için bu sektörlerde üretim ve pazarlama altyapılarının iyileştirilmesine odaklanan projeler</a:t>
            </a:r>
          </a:p>
        </p:txBody>
      </p:sp>
      <p:sp>
        <p:nvSpPr>
          <p:cNvPr id="8" name="Akış Çizelgesi: Öteki İşlem 7"/>
          <p:cNvSpPr/>
          <p:nvPr/>
        </p:nvSpPr>
        <p:spPr>
          <a:xfrm>
            <a:off x="395536" y="4302224"/>
            <a:ext cx="8373616" cy="158417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tr-TR" sz="2400" b="1" dirty="0">
                <a:cs typeface="Times New Roman" panose="02020603050405020304" pitchFamily="18" charset="0"/>
              </a:rPr>
              <a:t>Öncelik 3: </a:t>
            </a:r>
            <a:r>
              <a:rPr lang="tr-TR" sz="2400" dirty="0">
                <a:cs typeface="Times New Roman" panose="02020603050405020304" pitchFamily="18" charset="0"/>
              </a:rPr>
              <a:t>Gençlerin imalat sanayindeki istihdamının artırılması ve/veya mevcut kümelenmiş üretim bölgelerinin ortak kullanım altyapılarının iyileştirilmesine yönelik projeler</a:t>
            </a:r>
          </a:p>
        </p:txBody>
      </p:sp>
    </p:spTree>
    <p:extLst>
      <p:ext uri="{BB962C8B-B14F-4D97-AF65-F5344CB8AC3E}">
        <p14:creationId xmlns:p14="http://schemas.microsoft.com/office/powerpoint/2010/main" val="656329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p:cNvSpPr/>
          <p:nvPr/>
        </p:nvSpPr>
        <p:spPr>
          <a:xfrm>
            <a:off x="2411760" y="2348880"/>
            <a:ext cx="4464496" cy="10801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
        <p:nvSpPr>
          <p:cNvPr id="2" name="Başlık 1"/>
          <p:cNvSpPr>
            <a:spLocks noGrp="1"/>
          </p:cNvSpPr>
          <p:nvPr>
            <p:ph type="title"/>
          </p:nvPr>
        </p:nvSpPr>
        <p:spPr>
          <a:xfrm>
            <a:off x="493204" y="620688"/>
            <a:ext cx="8229600" cy="648072"/>
          </a:xfrm>
        </p:spPr>
        <p:txBody>
          <a:bodyPr>
            <a:normAutofit/>
          </a:bodyPr>
          <a:lstStyle/>
          <a:p>
            <a:r>
              <a:rPr lang="tr-TR" sz="2800" b="1" dirty="0">
                <a:solidFill>
                  <a:schemeClr val="accent2">
                    <a:lumMod val="75000"/>
                  </a:schemeClr>
                </a:solidFill>
                <a:latin typeface="+mn-lt"/>
                <a:cs typeface="Times New Roman" panose="02020603050405020304" pitchFamily="18" charset="0"/>
              </a:rPr>
              <a:t>PROGRAM BÜTÇESİ</a:t>
            </a:r>
          </a:p>
        </p:txBody>
      </p:sp>
      <p:sp>
        <p:nvSpPr>
          <p:cNvPr id="6" name="Dikdörtgen 5"/>
          <p:cNvSpPr/>
          <p:nvPr/>
        </p:nvSpPr>
        <p:spPr>
          <a:xfrm>
            <a:off x="539552" y="1556793"/>
            <a:ext cx="8136904" cy="3539430"/>
          </a:xfrm>
          <a:prstGeom prst="rect">
            <a:avLst/>
          </a:prstGeom>
        </p:spPr>
        <p:txBody>
          <a:bodyPr wrap="square">
            <a:spAutoFit/>
          </a:bodyPr>
          <a:lstStyle/>
          <a:p>
            <a:pPr lvl="0" algn="ctr"/>
            <a:r>
              <a:rPr lang="tr-TR" sz="2800" dirty="0">
                <a:cs typeface="Times New Roman" panose="02020603050405020304" pitchFamily="18" charset="0"/>
              </a:rPr>
              <a:t>Tahsis edilen toplam kaynak tutarı: </a:t>
            </a:r>
            <a:r>
              <a:rPr lang="tr-TR" sz="2800" b="1" dirty="0">
                <a:cs typeface="Times New Roman" panose="02020603050405020304" pitchFamily="18" charset="0"/>
              </a:rPr>
              <a:t>45.000.000 </a:t>
            </a:r>
            <a:r>
              <a:rPr lang="tr-TR" sz="2800" dirty="0">
                <a:cs typeface="Times New Roman" panose="02020603050405020304" pitchFamily="18" charset="0"/>
              </a:rPr>
              <a:t>TL</a:t>
            </a:r>
          </a:p>
          <a:p>
            <a:pPr lvl="0" algn="ctr"/>
            <a:endParaRPr lang="tr-TR" sz="2800" dirty="0">
              <a:cs typeface="Times New Roman" panose="02020603050405020304" pitchFamily="18" charset="0"/>
            </a:endParaRPr>
          </a:p>
          <a:p>
            <a:pPr lvl="0" algn="ctr"/>
            <a:r>
              <a:rPr lang="tr-TR" sz="2800" dirty="0">
                <a:cs typeface="Times New Roman" panose="02020603050405020304" pitchFamily="18" charset="0"/>
              </a:rPr>
              <a:t>Asgari Tutar: 250.000 TL</a:t>
            </a:r>
          </a:p>
          <a:p>
            <a:pPr lvl="0" algn="ctr"/>
            <a:r>
              <a:rPr lang="tr-TR" sz="2800" dirty="0">
                <a:cs typeface="Times New Roman" panose="02020603050405020304" pitchFamily="18" charset="0"/>
              </a:rPr>
              <a:t>Azami Tutar: 4.000.000 TL</a:t>
            </a:r>
          </a:p>
          <a:p>
            <a:pPr lvl="0" algn="ctr"/>
            <a:endParaRPr lang="tr-TR" sz="2800" dirty="0">
              <a:cs typeface="Times New Roman" panose="02020603050405020304" pitchFamily="18" charset="0"/>
            </a:endParaRPr>
          </a:p>
          <a:p>
            <a:pPr algn="ctr"/>
            <a:r>
              <a:rPr lang="tr-TR" sz="2800" dirty="0">
                <a:solidFill>
                  <a:srgbClr val="000000"/>
                </a:solidFill>
                <a:ea typeface="Calibri"/>
                <a:cs typeface="Times New Roman" pitchFamily="18" charset="0"/>
              </a:rPr>
              <a:t>Hiçbir destek, projenin toplam uygun maliyetinin </a:t>
            </a:r>
            <a:r>
              <a:rPr lang="tr-TR" sz="2800" b="1" u="sng" dirty="0">
                <a:solidFill>
                  <a:srgbClr val="000000"/>
                </a:solidFill>
                <a:ea typeface="Calibri"/>
                <a:cs typeface="Times New Roman" pitchFamily="18" charset="0"/>
              </a:rPr>
              <a:t>%25’inden</a:t>
            </a:r>
            <a:r>
              <a:rPr lang="tr-TR" sz="2800" b="1" dirty="0">
                <a:solidFill>
                  <a:srgbClr val="000000"/>
                </a:solidFill>
                <a:ea typeface="Calibri"/>
                <a:cs typeface="Times New Roman" pitchFamily="18" charset="0"/>
              </a:rPr>
              <a:t> </a:t>
            </a:r>
            <a:r>
              <a:rPr lang="tr-TR" sz="2800" dirty="0">
                <a:solidFill>
                  <a:srgbClr val="000000"/>
                </a:solidFill>
                <a:ea typeface="Calibri"/>
                <a:cs typeface="Times New Roman" pitchFamily="18" charset="0"/>
              </a:rPr>
              <a:t>az ve </a:t>
            </a:r>
            <a:r>
              <a:rPr lang="tr-TR" sz="2800" b="1" u="sng" dirty="0">
                <a:solidFill>
                  <a:srgbClr val="000000"/>
                </a:solidFill>
                <a:ea typeface="Calibri"/>
                <a:cs typeface="Times New Roman" pitchFamily="18" charset="0"/>
              </a:rPr>
              <a:t>% 75’inden</a:t>
            </a:r>
            <a:r>
              <a:rPr lang="tr-TR" sz="2800" dirty="0">
                <a:solidFill>
                  <a:srgbClr val="000000"/>
                </a:solidFill>
                <a:ea typeface="Calibri"/>
                <a:cs typeface="Times New Roman" pitchFamily="18" charset="0"/>
              </a:rPr>
              <a:t> fazla olamaz.</a:t>
            </a:r>
            <a:endParaRPr lang="tr-TR" sz="2800" dirty="0">
              <a:solidFill>
                <a:prstClr val="black"/>
              </a:solidFill>
              <a:cs typeface="Times New Roman" pitchFamily="18" charset="0"/>
            </a:endParaRPr>
          </a:p>
          <a:p>
            <a:pPr lvl="0" algn="ct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5642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2">
                    <a:lumMod val="75000"/>
                  </a:schemeClr>
                </a:solidFill>
                <a:latin typeface="+mn-lt"/>
                <a:cs typeface="Times New Roman" panose="02020603050405020304" pitchFamily="18" charset="0"/>
              </a:rPr>
              <a:t>UYGUN BAŞVURU SAHİPLERİ</a:t>
            </a:r>
          </a:p>
        </p:txBody>
      </p:sp>
      <p:sp>
        <p:nvSpPr>
          <p:cNvPr id="3" name="İçerik Yer Tutucusu 2"/>
          <p:cNvSpPr>
            <a:spLocks noGrp="1"/>
          </p:cNvSpPr>
          <p:nvPr>
            <p:ph idx="1"/>
          </p:nvPr>
        </p:nvSpPr>
        <p:spPr>
          <a:xfrm>
            <a:off x="467908" y="1052736"/>
            <a:ext cx="8229600" cy="5040560"/>
          </a:xfrm>
        </p:spPr>
        <p:txBody>
          <a:bodyPr>
            <a:normAutofit fontScale="70000" lnSpcReduction="20000"/>
          </a:bodyPr>
          <a:lstStyle/>
          <a:p>
            <a:pPr lvl="0" algn="just">
              <a:lnSpc>
                <a:spcPct val="160000"/>
              </a:lnSpc>
              <a:buFont typeface="Wingdings" panose="05000000000000000000" pitchFamily="2" charset="2"/>
              <a:buChar char="ü"/>
            </a:pPr>
            <a:r>
              <a:rPr lang="tr-TR" sz="2600" dirty="0">
                <a:cs typeface="Times New Roman" panose="02020603050405020304" pitchFamily="18" charset="0"/>
              </a:rPr>
              <a:t>Valilikler</a:t>
            </a:r>
          </a:p>
          <a:p>
            <a:pPr lvl="0" algn="just">
              <a:lnSpc>
                <a:spcPct val="160000"/>
              </a:lnSpc>
              <a:buFont typeface="Wingdings" panose="05000000000000000000" pitchFamily="2" charset="2"/>
              <a:buChar char="ü"/>
            </a:pPr>
            <a:r>
              <a:rPr lang="tr-TR" sz="2600" dirty="0">
                <a:cs typeface="Times New Roman" panose="02020603050405020304" pitchFamily="18" charset="0"/>
              </a:rPr>
              <a:t>Kaymakamlıklar </a:t>
            </a:r>
          </a:p>
          <a:p>
            <a:pPr lvl="0" algn="just">
              <a:lnSpc>
                <a:spcPct val="160000"/>
              </a:lnSpc>
              <a:buFont typeface="Wingdings" panose="05000000000000000000" pitchFamily="2" charset="2"/>
              <a:buChar char="ü"/>
            </a:pPr>
            <a:r>
              <a:rPr lang="tr-TR" sz="2600" dirty="0">
                <a:cs typeface="Times New Roman" panose="02020603050405020304" pitchFamily="18" charset="0"/>
              </a:rPr>
              <a:t>Bölge, İl ve İlçe Müdürlükleri </a:t>
            </a:r>
          </a:p>
          <a:p>
            <a:pPr lvl="0" algn="just">
              <a:lnSpc>
                <a:spcPct val="160000"/>
              </a:lnSpc>
              <a:buFont typeface="Wingdings" panose="05000000000000000000" pitchFamily="2" charset="2"/>
              <a:buChar char="ü"/>
            </a:pPr>
            <a:r>
              <a:rPr lang="tr-TR" sz="2600" dirty="0">
                <a:cs typeface="Times New Roman" panose="02020603050405020304" pitchFamily="18" charset="0"/>
              </a:rPr>
              <a:t>Bakanlıklara Bağlı Kurum, Kuruluş ve Enstitüler </a:t>
            </a:r>
          </a:p>
          <a:p>
            <a:pPr lvl="0" algn="just">
              <a:lnSpc>
                <a:spcPct val="160000"/>
              </a:lnSpc>
              <a:buFont typeface="Wingdings" panose="05000000000000000000" pitchFamily="2" charset="2"/>
              <a:buChar char="ü"/>
            </a:pPr>
            <a:r>
              <a:rPr lang="tr-TR" sz="2600" dirty="0">
                <a:cs typeface="Times New Roman" panose="02020603050405020304" pitchFamily="18" charset="0"/>
              </a:rPr>
              <a:t>Üniversiteler</a:t>
            </a:r>
          </a:p>
          <a:p>
            <a:pPr lvl="0" algn="just">
              <a:lnSpc>
                <a:spcPct val="160000"/>
              </a:lnSpc>
              <a:buFont typeface="Wingdings" panose="05000000000000000000" pitchFamily="2" charset="2"/>
              <a:buChar char="ü"/>
            </a:pPr>
            <a:r>
              <a:rPr lang="tr-TR" sz="2600" dirty="0">
                <a:cs typeface="Times New Roman" panose="02020603050405020304" pitchFamily="18" charset="0"/>
              </a:rPr>
              <a:t>Yerel Yönetimler (İl Özel İdaresi, Belediyeler, Köyler) </a:t>
            </a:r>
          </a:p>
          <a:p>
            <a:pPr lvl="0" algn="just">
              <a:lnSpc>
                <a:spcPct val="160000"/>
              </a:lnSpc>
              <a:buFont typeface="Wingdings" panose="05000000000000000000" pitchFamily="2" charset="2"/>
              <a:buChar char="ü"/>
            </a:pPr>
            <a:r>
              <a:rPr lang="tr-TR" sz="2600" dirty="0">
                <a:cs typeface="Times New Roman" panose="02020603050405020304" pitchFamily="18" charset="0"/>
              </a:rPr>
              <a:t>5355 Sayılı Kanun kapsamında kurulmuş Mahalli İdare Birlikleri (Köylere Hizmet Götürme Birlikleri, Turizm Altyapı Birlikleri vb.) </a:t>
            </a:r>
          </a:p>
          <a:p>
            <a:pPr lvl="0" algn="just">
              <a:lnSpc>
                <a:spcPct val="160000"/>
              </a:lnSpc>
              <a:buFont typeface="Wingdings" panose="05000000000000000000" pitchFamily="2" charset="2"/>
              <a:buChar char="ü"/>
            </a:pPr>
            <a:r>
              <a:rPr lang="tr-TR" sz="2600" dirty="0">
                <a:cs typeface="Times New Roman" panose="02020603050405020304" pitchFamily="18" charset="0"/>
              </a:rPr>
              <a:t>Organize Sanayi Bölge Müdürlükleri</a:t>
            </a:r>
          </a:p>
          <a:p>
            <a:pPr lvl="0" algn="just">
              <a:lnSpc>
                <a:spcPct val="160000"/>
              </a:lnSpc>
              <a:buFont typeface="Wingdings" panose="05000000000000000000" pitchFamily="2" charset="2"/>
              <a:buChar char="ü"/>
            </a:pPr>
            <a:r>
              <a:rPr lang="tr-TR" sz="2600" dirty="0">
                <a:cs typeface="Times New Roman" panose="02020603050405020304" pitchFamily="18" charset="0"/>
              </a:rPr>
              <a:t>Küçük Sanayi Siteleri</a:t>
            </a:r>
          </a:p>
          <a:p>
            <a:pPr lvl="0" algn="just">
              <a:lnSpc>
                <a:spcPct val="160000"/>
              </a:lnSpc>
              <a:buFont typeface="Wingdings" panose="05000000000000000000" pitchFamily="2" charset="2"/>
              <a:buChar char="ü"/>
            </a:pPr>
            <a:r>
              <a:rPr lang="tr-TR" sz="2600" dirty="0">
                <a:cs typeface="Times New Roman" panose="02020603050405020304" pitchFamily="18" charset="0"/>
              </a:rPr>
              <a:t>Diğer Kamu Kurum ve Kuruluşları</a:t>
            </a:r>
          </a:p>
          <a:p>
            <a:endParaRPr lang="tr-TR" dirty="0"/>
          </a:p>
        </p:txBody>
      </p:sp>
    </p:spTree>
    <p:extLst>
      <p:ext uri="{BB962C8B-B14F-4D97-AF65-F5344CB8AC3E}">
        <p14:creationId xmlns:p14="http://schemas.microsoft.com/office/powerpoint/2010/main" val="96772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620688"/>
            <a:ext cx="8507288" cy="796950"/>
          </a:xfrm>
        </p:spPr>
        <p:txBody>
          <a:bodyPr>
            <a:normAutofit/>
          </a:bodyPr>
          <a:lstStyle/>
          <a:p>
            <a:r>
              <a:rPr lang="tr-TR" sz="2800" b="1" dirty="0">
                <a:solidFill>
                  <a:schemeClr val="accent2">
                    <a:lumMod val="75000"/>
                  </a:schemeClr>
                </a:solidFill>
                <a:latin typeface="+mn-lt"/>
                <a:cs typeface="Times New Roman" panose="02020603050405020304" pitchFamily="18" charset="0"/>
              </a:rPr>
              <a:t>UYGUN PROJELER</a:t>
            </a:r>
          </a:p>
        </p:txBody>
      </p:sp>
      <p:sp>
        <p:nvSpPr>
          <p:cNvPr id="3" name="İçerik Yer Tutucusu 2"/>
          <p:cNvSpPr>
            <a:spLocks noGrp="1"/>
          </p:cNvSpPr>
          <p:nvPr>
            <p:ph idx="1"/>
          </p:nvPr>
        </p:nvSpPr>
        <p:spPr>
          <a:xfrm>
            <a:off x="457200" y="1340768"/>
            <a:ext cx="8229600" cy="4785395"/>
          </a:xfrm>
        </p:spPr>
        <p:txBody>
          <a:bodyPr>
            <a:normAutofit/>
          </a:bodyPr>
          <a:lstStyle/>
          <a:p>
            <a:pPr algn="just"/>
            <a:r>
              <a:rPr lang="tr-TR" sz="2600" b="1" u="sng" dirty="0">
                <a:cs typeface="Times New Roman" panose="02020603050405020304" pitchFamily="18" charset="0"/>
              </a:rPr>
              <a:t>Süre</a:t>
            </a:r>
            <a:r>
              <a:rPr lang="tr-TR" sz="2600" dirty="0">
                <a:cs typeface="Times New Roman" panose="02020603050405020304" pitchFamily="18" charset="0"/>
              </a:rPr>
              <a:t>: Azami proje süresi </a:t>
            </a:r>
            <a:r>
              <a:rPr lang="tr-TR" sz="2600" b="1" dirty="0">
                <a:cs typeface="Times New Roman" panose="02020603050405020304" pitchFamily="18" charset="0"/>
              </a:rPr>
              <a:t>24 aydır. </a:t>
            </a:r>
          </a:p>
          <a:p>
            <a:pPr marL="0" indent="0" algn="just">
              <a:buNone/>
            </a:pPr>
            <a:endParaRPr lang="tr-TR" sz="2600" b="1" dirty="0">
              <a:cs typeface="Times New Roman" panose="02020603050405020304" pitchFamily="18" charset="0"/>
            </a:endParaRPr>
          </a:p>
          <a:p>
            <a:pPr algn="just"/>
            <a:r>
              <a:rPr lang="tr-TR" sz="2600" b="1" u="sng" dirty="0">
                <a:cs typeface="Times New Roman" panose="02020603050405020304" pitchFamily="18" charset="0"/>
              </a:rPr>
              <a:t>Yer</a:t>
            </a:r>
            <a:r>
              <a:rPr lang="tr-TR" sz="2600" dirty="0">
                <a:cs typeface="Times New Roman" panose="02020603050405020304" pitchFamily="18" charset="0"/>
              </a:rPr>
              <a:t>: Projeler, Ajansın faaliyet gösterdiği TRA2 bölgesinde (Ağrı, Ardahan, Iğdır, Kars) gerçekleştirilmelidir.</a:t>
            </a:r>
          </a:p>
          <a:p>
            <a:pPr algn="just"/>
            <a:endParaRPr lang="tr-TR" sz="2600" b="1" u="sng" dirty="0">
              <a:cs typeface="Times New Roman" panose="02020603050405020304" pitchFamily="18" charset="0"/>
            </a:endParaRPr>
          </a:p>
          <a:p>
            <a:pPr algn="just"/>
            <a:r>
              <a:rPr lang="tr-TR" sz="2600" b="1" u="sng" dirty="0">
                <a:cs typeface="Times New Roman" panose="02020603050405020304" pitchFamily="18" charset="0"/>
              </a:rPr>
              <a:t>Proje Konuları:</a:t>
            </a:r>
            <a:r>
              <a:rPr lang="tr-TR" sz="2600" dirty="0">
                <a:cs typeface="Times New Roman" panose="02020603050405020304" pitchFamily="18" charset="0"/>
              </a:rPr>
              <a:t> Programın genel amacına ve önceliklerinden en az birine katkıda bulunan projeler, uygun kabul edilecektir. </a:t>
            </a:r>
          </a:p>
        </p:txBody>
      </p:sp>
    </p:spTree>
    <p:extLst>
      <p:ext uri="{BB962C8B-B14F-4D97-AF65-F5344CB8AC3E}">
        <p14:creationId xmlns:p14="http://schemas.microsoft.com/office/powerpoint/2010/main" val="2764694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5112568"/>
          </a:xfrm>
        </p:spPr>
        <p:txBody>
          <a:bodyPr>
            <a:normAutofit lnSpcReduction="10000"/>
          </a:bodyPr>
          <a:lstStyle/>
          <a:p>
            <a:pPr marL="0" indent="0" algn="just" fontAlgn="auto">
              <a:buNone/>
            </a:pPr>
            <a:r>
              <a:rPr lang="tr-TR" sz="2300" b="1" i="1" u="sng" dirty="0">
                <a:cs typeface="Times New Roman" panose="02020603050405020304" pitchFamily="18" charset="0"/>
              </a:rPr>
              <a:t>Öncelik 1:</a:t>
            </a:r>
            <a:r>
              <a:rPr lang="tr-TR" sz="2300" i="1" u="sng" dirty="0">
                <a:cs typeface="Times New Roman" panose="02020603050405020304" pitchFamily="18" charset="0"/>
              </a:rPr>
              <a:t> Bölgedeki turizm faaliyetlerinin çeşitlendirilmesi ve turistik destinasyonların altyapısının iyileştirilmesine yönelik projeler.</a:t>
            </a:r>
          </a:p>
          <a:p>
            <a:pPr lvl="0" algn="just" fontAlgn="auto">
              <a:spcAft>
                <a:spcPts val="600"/>
              </a:spcAft>
            </a:pPr>
            <a:r>
              <a:rPr lang="tr-TR" sz="2000" dirty="0">
                <a:cs typeface="Times New Roman" panose="02020603050405020304" pitchFamily="18" charset="0"/>
              </a:rPr>
              <a:t>Bölgemizde bulunan doğal oluşumların (mağara, dağ, şelale vb.) turizme kazandırılması ve belirtilen oluşumlara yönelik yapılacak rekreasyon ve altyapı çalışmaları içeren projeler,</a:t>
            </a:r>
          </a:p>
          <a:p>
            <a:pPr lvl="0" algn="just" fontAlgn="auto">
              <a:spcAft>
                <a:spcPts val="600"/>
              </a:spcAft>
            </a:pPr>
            <a:r>
              <a:rPr lang="tr-TR" sz="2000" dirty="0">
                <a:cs typeface="Times New Roman" panose="02020603050405020304" pitchFamily="18" charset="0"/>
              </a:rPr>
              <a:t>Doğa ve kültür turizmi için uygun alanların belirlenerek özel sektörün yatırım yapabileceği konuma dönüştürülmesine yönelik altyapı projeleri,</a:t>
            </a:r>
          </a:p>
          <a:p>
            <a:pPr lvl="0" algn="just" fontAlgn="auto">
              <a:spcAft>
                <a:spcPts val="600"/>
              </a:spcAft>
            </a:pPr>
            <a:r>
              <a:rPr lang="tr-TR" sz="2000" dirty="0">
                <a:cs typeface="Times New Roman" panose="02020603050405020304" pitchFamily="18" charset="0"/>
              </a:rPr>
              <a:t>Turistlerin Bölgede daha uzun vakit geçirmelerini ve geceleme sayılarının artmasını sağlayacak alanların (kültür-sanat sokak ve caddeleri, bedesten, aktivite alanları, müzeler vb.) oluşturulması, iyileştirilmesi ve altyapı çalışmalarına yönelik projeler,</a:t>
            </a:r>
          </a:p>
          <a:p>
            <a:pPr lvl="0" algn="just" fontAlgn="auto">
              <a:spcAft>
                <a:spcPts val="600"/>
              </a:spcAft>
            </a:pPr>
            <a:r>
              <a:rPr lang="tr-TR" sz="2000" dirty="0">
                <a:cs typeface="Times New Roman" panose="02020603050405020304" pitchFamily="18" charset="0"/>
              </a:rPr>
              <a:t>Tarihi ve doğal dokuya uygun, turizme hizmet veren oluşumlardan 15-34 yaş arası gençlerin staj veya istihdamının sağlanmasına imkan veren projeler,</a:t>
            </a:r>
          </a:p>
          <a:p>
            <a:pPr lvl="0" algn="just" fontAlgn="auto">
              <a:spcAft>
                <a:spcPts val="600"/>
              </a:spcAft>
            </a:pPr>
            <a:endParaRPr lang="tr-TR" sz="2000" dirty="0">
              <a:latin typeface="Times New Roman" panose="02020603050405020304" pitchFamily="18" charset="0"/>
              <a:cs typeface="Times New Roman" panose="02020603050405020304" pitchFamily="18" charset="0"/>
            </a:endParaRPr>
          </a:p>
          <a:p>
            <a:pPr lvl="0"/>
            <a:endParaRPr lang="tr-TR" sz="1800" dirty="0"/>
          </a:p>
        </p:txBody>
      </p:sp>
      <p:sp>
        <p:nvSpPr>
          <p:cNvPr id="4" name="Başlık 3"/>
          <p:cNvSpPr>
            <a:spLocks noGrp="1"/>
          </p:cNvSpPr>
          <p:nvPr>
            <p:ph type="title"/>
          </p:nvPr>
        </p:nvSpPr>
        <p:spPr>
          <a:xfrm>
            <a:off x="467544" y="404664"/>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3000396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8229600" cy="5256584"/>
          </a:xfrm>
        </p:spPr>
        <p:txBody>
          <a:bodyPr>
            <a:normAutofit lnSpcReduction="10000"/>
          </a:bodyPr>
          <a:lstStyle/>
          <a:p>
            <a:pPr marL="0" indent="0" algn="just" fontAlgn="auto">
              <a:buNone/>
            </a:pPr>
            <a:r>
              <a:rPr lang="tr-TR" sz="2300" b="1" i="1" u="sng" dirty="0">
                <a:cs typeface="Times New Roman" panose="02020603050405020304" pitchFamily="18" charset="0"/>
              </a:rPr>
              <a:t>Öncelik 1:</a:t>
            </a:r>
            <a:r>
              <a:rPr lang="tr-TR" sz="2300" i="1" u="sng" dirty="0">
                <a:cs typeface="Times New Roman" panose="02020603050405020304" pitchFamily="18" charset="0"/>
              </a:rPr>
              <a:t> Bölgedeki turizm faaliyetlerinin çeşitlendirilmesi ve turistik destinasyonların altyapısının iyileştirilmesine yönelik projeler.</a:t>
            </a:r>
          </a:p>
          <a:p>
            <a:pPr lvl="0" algn="just" fontAlgn="auto">
              <a:spcAft>
                <a:spcPts val="600"/>
              </a:spcAft>
            </a:pPr>
            <a:r>
              <a:rPr lang="tr-TR" sz="2000" dirty="0">
                <a:cs typeface="Times New Roman" panose="02020603050405020304" pitchFamily="18" charset="0"/>
              </a:rPr>
              <a:t>Sağlık turizmine yönelik bölgelerde sunulan sağlık hizmetlerinin (</a:t>
            </a:r>
            <a:r>
              <a:rPr lang="tr-TR" sz="2000" dirty="0" err="1">
                <a:cs typeface="Times New Roman" panose="02020603050405020304" pitchFamily="18" charset="0"/>
              </a:rPr>
              <a:t>apiterapi</a:t>
            </a:r>
            <a:r>
              <a:rPr lang="tr-TR" sz="2000" dirty="0">
                <a:cs typeface="Times New Roman" panose="02020603050405020304" pitchFamily="18" charset="0"/>
              </a:rPr>
              <a:t>, aromaterapi, </a:t>
            </a:r>
            <a:r>
              <a:rPr lang="tr-TR" sz="2000" dirty="0" err="1">
                <a:cs typeface="Times New Roman" panose="02020603050405020304" pitchFamily="18" charset="0"/>
              </a:rPr>
              <a:t>haloterapi</a:t>
            </a:r>
            <a:r>
              <a:rPr lang="tr-TR" sz="2000" dirty="0">
                <a:cs typeface="Times New Roman" panose="02020603050405020304" pitchFamily="18" charset="0"/>
              </a:rPr>
              <a:t>, hidroterapi, oksijen terapi vb.) çeşidinin ve kalitesinin artırılmasına yönelik projeler,</a:t>
            </a:r>
          </a:p>
          <a:p>
            <a:pPr lvl="0" algn="just" fontAlgn="auto">
              <a:spcAft>
                <a:spcPts val="600"/>
              </a:spcAft>
            </a:pPr>
            <a:r>
              <a:rPr lang="tr-TR" sz="2000" dirty="0">
                <a:cs typeface="Times New Roman" panose="02020603050405020304" pitchFamily="18" charset="0"/>
              </a:rPr>
              <a:t>Karavan alanlarının oluşturulması ve halihazırda var olan karavan alanlarına ait altyapının iyileştirilmesine yönelik projeler,</a:t>
            </a:r>
            <a:endParaRPr lang="tr-TR" sz="1800" dirty="0"/>
          </a:p>
          <a:p>
            <a:pPr lvl="0" algn="just" fontAlgn="auto">
              <a:spcAft>
                <a:spcPts val="600"/>
              </a:spcAft>
            </a:pPr>
            <a:r>
              <a:rPr lang="tr-TR" sz="2000" dirty="0">
                <a:cs typeface="Times New Roman" panose="02020603050405020304" pitchFamily="18" charset="0"/>
              </a:rPr>
              <a:t>Yenilikçi ve alternatif turizm türlerinin ortaya çıkarılması, geliştirilmesi ve cazibesinin artırılmasına (doğa, kültür, </a:t>
            </a:r>
            <a:r>
              <a:rPr lang="tr-TR" sz="2000" dirty="0" err="1">
                <a:cs typeface="Times New Roman" panose="02020603050405020304" pitchFamily="18" charset="0"/>
              </a:rPr>
              <a:t>ekoturizm</a:t>
            </a:r>
            <a:r>
              <a:rPr lang="tr-TR" sz="2000" dirty="0">
                <a:cs typeface="Times New Roman" panose="02020603050405020304" pitchFamily="18" charset="0"/>
              </a:rPr>
              <a:t>, spor, sağlık, gastronomi, kamp ve karavan, inanç, </a:t>
            </a:r>
            <a:r>
              <a:rPr lang="tr-TR" sz="2000" dirty="0" err="1">
                <a:cs typeface="Times New Roman" panose="02020603050405020304" pitchFamily="18" charset="0"/>
              </a:rPr>
              <a:t>agro</a:t>
            </a:r>
            <a:r>
              <a:rPr lang="tr-TR" sz="2000" dirty="0">
                <a:cs typeface="Times New Roman" panose="02020603050405020304" pitchFamily="18" charset="0"/>
              </a:rPr>
              <a:t> turizm vb. turizm türleri) yönelik projeler,</a:t>
            </a:r>
          </a:p>
          <a:p>
            <a:pPr lvl="0" algn="just" fontAlgn="auto">
              <a:spcAft>
                <a:spcPts val="600"/>
              </a:spcAft>
            </a:pPr>
            <a:r>
              <a:rPr lang="tr-TR" sz="2000" dirty="0">
                <a:cs typeface="Times New Roman" panose="02020603050405020304" pitchFamily="18" charset="0"/>
              </a:rPr>
              <a:t>Alternatif turizm faaliyetlerine yönelik </a:t>
            </a:r>
            <a:r>
              <a:rPr lang="tr-TR" sz="2000" dirty="0" err="1">
                <a:cs typeface="Times New Roman" panose="02020603050405020304" pitchFamily="18" charset="0"/>
              </a:rPr>
              <a:t>rotalama</a:t>
            </a:r>
            <a:r>
              <a:rPr lang="tr-TR" sz="2000" dirty="0">
                <a:cs typeface="Times New Roman" panose="02020603050405020304" pitchFamily="18" charset="0"/>
              </a:rPr>
              <a:t> faaliyetlerini (yürüyüş, tırmanış, bisiklet, kış sporları, </a:t>
            </a:r>
            <a:r>
              <a:rPr lang="tr-TR" sz="2000" dirty="0" err="1">
                <a:cs typeface="Times New Roman" panose="02020603050405020304" pitchFamily="18" charset="0"/>
              </a:rPr>
              <a:t>fenoloji</a:t>
            </a:r>
            <a:r>
              <a:rPr lang="tr-TR" sz="2000" dirty="0">
                <a:cs typeface="Times New Roman" panose="02020603050405020304" pitchFamily="18" charset="0"/>
              </a:rPr>
              <a:t>, kültür, inanç, tarih, botanik, gastronomi vs. faaliyetlerine yönelik CBS tabanlı </a:t>
            </a:r>
            <a:r>
              <a:rPr lang="tr-TR" sz="2000" dirty="0" err="1">
                <a:cs typeface="Times New Roman" panose="02020603050405020304" pitchFamily="18" charset="0"/>
              </a:rPr>
              <a:t>rotalama</a:t>
            </a:r>
            <a:r>
              <a:rPr lang="tr-TR" sz="2000" dirty="0">
                <a:cs typeface="Times New Roman" panose="02020603050405020304" pitchFamily="18" charset="0"/>
              </a:rPr>
              <a:t>, işaretleme vs.) içeren projeler.</a:t>
            </a:r>
            <a:endParaRPr lang="tr-TR" sz="2000" dirty="0"/>
          </a:p>
          <a:p>
            <a:pPr lvl="0" algn="just" fontAlgn="auto">
              <a:spcAft>
                <a:spcPts val="600"/>
              </a:spcAft>
            </a:pPr>
            <a:endParaRPr lang="tr-TR" sz="2000" dirty="0">
              <a:latin typeface="Times New Roman" panose="02020603050405020304" pitchFamily="18" charset="0"/>
              <a:cs typeface="Times New Roman" panose="02020603050405020304" pitchFamily="18" charset="0"/>
            </a:endParaRPr>
          </a:p>
        </p:txBody>
      </p:sp>
      <p:sp>
        <p:nvSpPr>
          <p:cNvPr id="4" name="Başlık 3"/>
          <p:cNvSpPr>
            <a:spLocks noGrp="1"/>
          </p:cNvSpPr>
          <p:nvPr>
            <p:ph type="title"/>
          </p:nvPr>
        </p:nvSpPr>
        <p:spPr>
          <a:xfrm>
            <a:off x="467544" y="404664"/>
            <a:ext cx="8229600" cy="648072"/>
          </a:xfrm>
        </p:spPr>
        <p:txBody>
          <a:bodyPr>
            <a:normAutofit/>
          </a:bodyPr>
          <a:lstStyle/>
          <a:p>
            <a:r>
              <a:rPr lang="tr-TR" sz="2800" b="1" dirty="0">
                <a:solidFill>
                  <a:schemeClr val="accent2">
                    <a:lumMod val="75000"/>
                  </a:schemeClr>
                </a:solidFill>
                <a:latin typeface="+mn-lt"/>
              </a:rPr>
              <a:t>ÖRNEK PROJE KONULARI</a:t>
            </a:r>
          </a:p>
        </p:txBody>
      </p:sp>
    </p:spTree>
    <p:extLst>
      <p:ext uri="{BB962C8B-B14F-4D97-AF65-F5344CB8AC3E}">
        <p14:creationId xmlns:p14="http://schemas.microsoft.com/office/powerpoint/2010/main" val="2094166235"/>
      </p:ext>
    </p:extLst>
  </p:cSld>
  <p:clrMapOvr>
    <a:masterClrMapping/>
  </p:clrMapOvr>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1343</TotalTime>
  <Words>2258</Words>
  <Application>Microsoft Office PowerPoint</Application>
  <PresentationFormat>Ekran Gösterisi (4:3)</PresentationFormat>
  <Paragraphs>182</Paragraphs>
  <Slides>25</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Cambria</vt:lpstr>
      <vt:lpstr>Times New Roman</vt:lpstr>
      <vt:lpstr>Wingdings</vt:lpstr>
      <vt:lpstr>1_Ofis Teması</vt:lpstr>
      <vt:lpstr>PowerPoint Sunusu</vt:lpstr>
      <vt:lpstr>T.C.  SERHAT KALKINMA AJANSI</vt:lpstr>
      <vt:lpstr>PROGRAMIN GENEL AMACI</vt:lpstr>
      <vt:lpstr>PROGRAMIN ÖNCELİKLERİ</vt:lpstr>
      <vt:lpstr>PROGRAM BÜTÇESİ</vt:lpstr>
      <vt:lpstr>UYGUN BAŞVURU SAHİPLERİ</vt:lpstr>
      <vt:lpstr>UYGUN PROJELER</vt:lpstr>
      <vt:lpstr>ÖRNEK PROJE KONULARI</vt:lpstr>
      <vt:lpstr>ÖRNEK PROJE KONULARI</vt:lpstr>
      <vt:lpstr>ÖRNEK PROJE KONULARI</vt:lpstr>
      <vt:lpstr>ÖRNEK PROJE KONULARI</vt:lpstr>
      <vt:lpstr>ÖRNEK PROJE KONULARI</vt:lpstr>
      <vt:lpstr>ÖRNEK PROJE KONULARI</vt:lpstr>
      <vt:lpstr>UYGUN MALİYETLER</vt:lpstr>
      <vt:lpstr>UYGUN OLMAYAN MALİYETLER</vt:lpstr>
      <vt:lpstr>UYGUN OLMAYAN MALİYETLER</vt:lpstr>
      <vt:lpstr>DİKKAT EDİLECEK HUSUSLAR</vt:lpstr>
      <vt:lpstr>DİKKAT EDİLECEK HUSUSLAR</vt:lpstr>
      <vt:lpstr>DİKKAT EDİLECEK HUSUSLAR</vt:lpstr>
      <vt:lpstr>MALİ DESTEK PROGRAMLARI BAŞVURU İŞLEMLERİ</vt:lpstr>
      <vt:lpstr>Kalkınma Ajansları Yönetim Sistemine girildikten sonra Kullanıcı Girişi bağlantısına tıklanmalıdır. E-Devlet üzerinden kimlik doğrulaması yaparak sisteme giriş yapılmalıdır.  Kayıt formunda Rol Seçimi bölümünden “Başvuru Sahibi Kullanıcısı” rolü seçilerek ve istenen bilgiler doldurularak sisteme kayıt olunmalıdır.</vt:lpstr>
      <vt:lpstr>MALİ DESTEK PROGRAMLARI BAŞVURU İŞLEMLERİ</vt:lpstr>
      <vt:lpstr>HER İKİ MALİ DESTEK PROGRAMI İÇİN DE;</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Mücahit  KOKSOY</dc:creator>
  <cp:lastModifiedBy>Cansu Hilal POLAT</cp:lastModifiedBy>
  <cp:revision>91</cp:revision>
  <dcterms:created xsi:type="dcterms:W3CDTF">2019-01-02T07:19:50Z</dcterms:created>
  <dcterms:modified xsi:type="dcterms:W3CDTF">2022-12-16T08:05:26Z</dcterms:modified>
</cp:coreProperties>
</file>